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df" ContentType="image/unknown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4"/>
  </p:sldMasterIdLst>
  <p:sldIdLst>
    <p:sldId id="257" r:id="rId5"/>
    <p:sldId id="258" r:id="rId6"/>
    <p:sldId id="260" r:id="rId7"/>
    <p:sldId id="259" r:id="rId8"/>
    <p:sldId id="263" r:id="rId9"/>
    <p:sldId id="261" r:id="rId10"/>
    <p:sldId id="264" r:id="rId11"/>
    <p:sldId id="267" r:id="rId12"/>
    <p:sldId id="265" r:id="rId13"/>
    <p:sldId id="262" r:id="rId14"/>
    <p:sldId id="266" r:id="rId15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A8915DB6-94AD-43ED-9494-961D565EAC97}">
          <p14:sldIdLst>
            <p14:sldId id="257"/>
            <p14:sldId id="258"/>
            <p14:sldId id="260"/>
            <p14:sldId id="259"/>
            <p14:sldId id="263"/>
            <p14:sldId id="261"/>
            <p14:sldId id="264"/>
            <p14:sldId id="267"/>
            <p14:sldId id="265"/>
            <p14:sldId id="262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474"/>
    <a:srgbClr val="FF3300"/>
    <a:srgbClr val="9BA8B7"/>
    <a:srgbClr val="FFF8EB"/>
    <a:srgbClr val="F7F3D9"/>
    <a:srgbClr val="CC0000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7B6BA0-37E1-426F-B1CC-360CF0358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4CA7B76-1A8A-4E82-A03C-CB8FFD7615DF}" type="pres">
      <dgm:prSet presAssocID="{C17B6BA0-37E1-426F-B1CC-360CF0358C90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FCA49AA2-54F0-427E-BCA4-645F10A8B513}" type="presOf" srcId="{C17B6BA0-37E1-426F-B1CC-360CF0358C90}" destId="{D4CA7B76-1A8A-4E82-A03C-CB8FFD7615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4344C6-BC68-416C-82D0-69794EBBDEE5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61CDF-F56C-4ECC-8497-FA2ECEA51DBC}">
      <dgm:prSet phldrT="[Tekst]" custT="1"/>
      <dgm:spPr/>
      <dgm:t>
        <a:bodyPr/>
        <a:lstStyle/>
        <a:p>
          <a:r>
            <a:rPr lang="hr-HR" sz="1600" dirty="0"/>
            <a:t>KONSOLIDIRANI PRORAČUN OPĆINE VIŠKOVO</a:t>
          </a:r>
          <a:endParaRPr lang="en-US" sz="1600" dirty="0"/>
        </a:p>
      </dgm:t>
    </dgm:pt>
    <dgm:pt modelId="{EBCA0673-ECB0-48EB-B0EF-B9BAF9D82817}" type="parTrans" cxnId="{8EBA3FA0-3283-44A5-9061-488B7D0ED049}">
      <dgm:prSet/>
      <dgm:spPr/>
      <dgm:t>
        <a:bodyPr/>
        <a:lstStyle/>
        <a:p>
          <a:endParaRPr lang="en-US"/>
        </a:p>
      </dgm:t>
    </dgm:pt>
    <dgm:pt modelId="{807BB845-8C73-4135-AA65-49DF8B04B73C}" type="sibTrans" cxnId="{8EBA3FA0-3283-44A5-9061-488B7D0ED049}">
      <dgm:prSet/>
      <dgm:spPr/>
      <dgm:t>
        <a:bodyPr/>
        <a:lstStyle/>
        <a:p>
          <a:endParaRPr lang="en-US"/>
        </a:p>
      </dgm:t>
    </dgm:pt>
    <dgm:pt modelId="{84854F2A-4DD7-4BF5-8A3B-B21F66D94E5D}">
      <dgm:prSet phldrT="[Tekst]"/>
      <dgm:spPr/>
      <dgm:t>
        <a:bodyPr/>
        <a:lstStyle/>
        <a:p>
          <a:r>
            <a:rPr lang="hr-HR" dirty="0"/>
            <a:t>OPĆINA VIŠKOVO</a:t>
          </a:r>
          <a:endParaRPr lang="en-US" dirty="0"/>
        </a:p>
      </dgm:t>
    </dgm:pt>
    <dgm:pt modelId="{C546B12A-8457-47C4-959F-581E5DDD5E0C}" type="parTrans" cxnId="{8F6031FC-E2FE-4D22-8B5C-BF1D3E61962E}">
      <dgm:prSet/>
      <dgm:spPr/>
      <dgm:t>
        <a:bodyPr/>
        <a:lstStyle/>
        <a:p>
          <a:endParaRPr lang="en-US"/>
        </a:p>
      </dgm:t>
    </dgm:pt>
    <dgm:pt modelId="{AECD5282-1FF9-4A32-BD42-E5C8BA245418}" type="sibTrans" cxnId="{8F6031FC-E2FE-4D22-8B5C-BF1D3E61962E}">
      <dgm:prSet/>
      <dgm:spPr/>
      <dgm:t>
        <a:bodyPr/>
        <a:lstStyle/>
        <a:p>
          <a:endParaRPr lang="en-US"/>
        </a:p>
      </dgm:t>
    </dgm:pt>
    <dgm:pt modelId="{8E0880D6-B6AB-4948-8EE3-A782E5360491}">
      <dgm:prSet phldrT="[Tekst]"/>
      <dgm:spPr/>
      <dgm:t>
        <a:bodyPr/>
        <a:lstStyle/>
        <a:p>
          <a:r>
            <a:rPr lang="hr-HR" dirty="0"/>
            <a:t>DJEČJI VRTIĆ VIŠKOVO</a:t>
          </a:r>
          <a:endParaRPr lang="en-US" dirty="0"/>
        </a:p>
      </dgm:t>
    </dgm:pt>
    <dgm:pt modelId="{65A05ADC-493A-42C2-A4D7-752F7BA87092}" type="parTrans" cxnId="{1DFC3F8C-44ED-45FD-9998-A6A5B60CC393}">
      <dgm:prSet/>
      <dgm:spPr/>
      <dgm:t>
        <a:bodyPr/>
        <a:lstStyle/>
        <a:p>
          <a:endParaRPr lang="en-US"/>
        </a:p>
      </dgm:t>
    </dgm:pt>
    <dgm:pt modelId="{BCC9B10A-24C8-4D34-AED5-6E213290BCDB}" type="sibTrans" cxnId="{1DFC3F8C-44ED-45FD-9998-A6A5B60CC393}">
      <dgm:prSet/>
      <dgm:spPr/>
      <dgm:t>
        <a:bodyPr/>
        <a:lstStyle/>
        <a:p>
          <a:endParaRPr lang="en-US"/>
        </a:p>
      </dgm:t>
    </dgm:pt>
    <dgm:pt modelId="{666F54E6-D037-489B-9028-82FF291E674C}">
      <dgm:prSet phldrT="[Tekst]"/>
      <dgm:spPr/>
      <dgm:t>
        <a:bodyPr/>
        <a:lstStyle/>
        <a:p>
          <a:r>
            <a:rPr lang="hr-HR" dirty="0"/>
            <a:t>KNJIŽNICA I ČITAONICA                  „Halubajska zora”</a:t>
          </a:r>
          <a:endParaRPr lang="en-US" dirty="0"/>
        </a:p>
      </dgm:t>
    </dgm:pt>
    <dgm:pt modelId="{6D08251B-B988-4984-9BDC-C472C797DD68}" type="parTrans" cxnId="{6C413A55-F09F-4ABC-BD77-16B5F3792DDF}">
      <dgm:prSet/>
      <dgm:spPr/>
      <dgm:t>
        <a:bodyPr/>
        <a:lstStyle/>
        <a:p>
          <a:endParaRPr lang="en-US"/>
        </a:p>
      </dgm:t>
    </dgm:pt>
    <dgm:pt modelId="{727A60C6-3421-456D-9DD8-0101B8CBF119}" type="sibTrans" cxnId="{6C413A55-F09F-4ABC-BD77-16B5F3792DDF}">
      <dgm:prSet/>
      <dgm:spPr/>
      <dgm:t>
        <a:bodyPr/>
        <a:lstStyle/>
        <a:p>
          <a:endParaRPr lang="en-US"/>
        </a:p>
      </dgm:t>
    </dgm:pt>
    <dgm:pt modelId="{5E32E1CF-9934-413F-91A2-C40CF7A36285}">
      <dgm:prSet/>
      <dgm:spPr/>
      <dgm:t>
        <a:bodyPr/>
        <a:lstStyle/>
        <a:p>
          <a:endParaRPr lang="hr-HR" dirty="0"/>
        </a:p>
        <a:p>
          <a:r>
            <a:rPr lang="hr-HR" dirty="0"/>
            <a:t>KUĆA HALUBAJSKEGA  ZVONČARA</a:t>
          </a:r>
        </a:p>
        <a:p>
          <a:r>
            <a:rPr lang="hr-HR" dirty="0"/>
            <a:t> </a:t>
          </a:r>
          <a:endParaRPr lang="en-US" dirty="0"/>
        </a:p>
      </dgm:t>
    </dgm:pt>
    <dgm:pt modelId="{34E864C6-7047-471F-A217-62D08A4FCC2E}" type="parTrans" cxnId="{589A5D71-8441-456B-9E69-F0E6AD890D51}">
      <dgm:prSet/>
      <dgm:spPr/>
      <dgm:t>
        <a:bodyPr/>
        <a:lstStyle/>
        <a:p>
          <a:endParaRPr lang="en-US"/>
        </a:p>
      </dgm:t>
    </dgm:pt>
    <dgm:pt modelId="{3BE15BC0-CE07-4622-A217-293955C7ABD0}" type="sibTrans" cxnId="{589A5D71-8441-456B-9E69-F0E6AD890D51}">
      <dgm:prSet/>
      <dgm:spPr/>
      <dgm:t>
        <a:bodyPr/>
        <a:lstStyle/>
        <a:p>
          <a:endParaRPr lang="en-US"/>
        </a:p>
      </dgm:t>
    </dgm:pt>
    <dgm:pt modelId="{7533F302-3EFF-4963-94BC-C5F7A70928D6}">
      <dgm:prSet/>
      <dgm:spPr/>
      <dgm:t>
        <a:bodyPr/>
        <a:lstStyle/>
        <a:p>
          <a:r>
            <a:rPr lang="hr-HR" dirty="0"/>
            <a:t>MJESNI ODBOR MARČELJI</a:t>
          </a:r>
        </a:p>
      </dgm:t>
    </dgm:pt>
    <dgm:pt modelId="{77C03916-E6EB-4EB8-B24A-808037B0EAC3}" type="parTrans" cxnId="{D387EA7E-0139-4678-B9E0-8C672877BF8E}">
      <dgm:prSet/>
      <dgm:spPr/>
      <dgm:t>
        <a:bodyPr/>
        <a:lstStyle/>
        <a:p>
          <a:endParaRPr lang="en-US"/>
        </a:p>
      </dgm:t>
    </dgm:pt>
    <dgm:pt modelId="{A64AF68E-29EA-46C6-A724-B05A7E0BC901}" type="sibTrans" cxnId="{D387EA7E-0139-4678-B9E0-8C672877BF8E}">
      <dgm:prSet/>
      <dgm:spPr/>
      <dgm:t>
        <a:bodyPr/>
        <a:lstStyle/>
        <a:p>
          <a:endParaRPr lang="en-US"/>
        </a:p>
      </dgm:t>
    </dgm:pt>
    <dgm:pt modelId="{EA49A31E-DB5F-445F-9701-C8105A013D23}">
      <dgm:prSet/>
      <dgm:spPr/>
      <dgm:t>
        <a:bodyPr/>
        <a:lstStyle/>
        <a:p>
          <a:r>
            <a:rPr lang="hr-HR" dirty="0"/>
            <a:t>VIJEĆE BOŠNJAČKE NACIONALNE MANJINE	</a:t>
          </a:r>
          <a:endParaRPr lang="en-US" dirty="0"/>
        </a:p>
      </dgm:t>
    </dgm:pt>
    <dgm:pt modelId="{51D3BECC-22C0-40D2-9446-4E434D7D9255}" type="parTrans" cxnId="{46EB10C9-E53B-4D9D-A287-83E13BE577C2}">
      <dgm:prSet/>
      <dgm:spPr/>
      <dgm:t>
        <a:bodyPr/>
        <a:lstStyle/>
        <a:p>
          <a:endParaRPr lang="en-US"/>
        </a:p>
      </dgm:t>
    </dgm:pt>
    <dgm:pt modelId="{DEF7837C-9C65-4B1A-95ED-FE4AD6233E08}" type="sibTrans" cxnId="{46EB10C9-E53B-4D9D-A287-83E13BE577C2}">
      <dgm:prSet/>
      <dgm:spPr/>
      <dgm:t>
        <a:bodyPr/>
        <a:lstStyle/>
        <a:p>
          <a:endParaRPr lang="en-US"/>
        </a:p>
      </dgm:t>
    </dgm:pt>
    <dgm:pt modelId="{5D15D2EA-BC0F-4014-BB2A-F7BD99352CDE}">
      <dgm:prSet/>
      <dgm:spPr/>
      <dgm:t>
        <a:bodyPr/>
        <a:lstStyle/>
        <a:p>
          <a:r>
            <a:rPr lang="hr-HR" dirty="0"/>
            <a:t>VIJEĆE SRPSKE NACIONALNE MANJINE</a:t>
          </a:r>
          <a:endParaRPr lang="en-US" dirty="0"/>
        </a:p>
      </dgm:t>
    </dgm:pt>
    <dgm:pt modelId="{BE03E650-917D-4EF8-93CB-3D3D6F66258C}" type="parTrans" cxnId="{34DD683D-2D32-4AC0-A1FA-AB3FD27406D9}">
      <dgm:prSet/>
      <dgm:spPr/>
      <dgm:t>
        <a:bodyPr/>
        <a:lstStyle/>
        <a:p>
          <a:endParaRPr lang="en-US"/>
        </a:p>
      </dgm:t>
    </dgm:pt>
    <dgm:pt modelId="{9EEBF302-DD42-4BB4-BBEF-BF3F731CCA08}" type="sibTrans" cxnId="{34DD683D-2D32-4AC0-A1FA-AB3FD27406D9}">
      <dgm:prSet/>
      <dgm:spPr/>
      <dgm:t>
        <a:bodyPr/>
        <a:lstStyle/>
        <a:p>
          <a:endParaRPr lang="en-US"/>
        </a:p>
      </dgm:t>
    </dgm:pt>
    <dgm:pt modelId="{93BA41F4-527A-45C3-AE71-968847E34806}" type="pres">
      <dgm:prSet presAssocID="{354344C6-BC68-416C-82D0-69794EBBDEE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1694A32-EED1-4374-BE82-C218ADB514B8}" type="pres">
      <dgm:prSet presAssocID="{2BB61CDF-F56C-4ECC-8497-FA2ECEA51DBC}" presName="root1" presStyleCnt="0"/>
      <dgm:spPr/>
    </dgm:pt>
    <dgm:pt modelId="{95377DBA-F360-4DC7-8955-00889025F7DD}" type="pres">
      <dgm:prSet presAssocID="{2BB61CDF-F56C-4ECC-8497-FA2ECEA51DBC}" presName="LevelOneTextNode" presStyleLbl="node0" presStyleIdx="0" presStyleCnt="1" custScaleY="161514" custLinFactNeighborX="31093" custLinFactNeighborY="1944">
        <dgm:presLayoutVars>
          <dgm:chPref val="3"/>
        </dgm:presLayoutVars>
      </dgm:prSet>
      <dgm:spPr/>
    </dgm:pt>
    <dgm:pt modelId="{D2D31DF3-44C7-4D1E-91CF-D48D3D06DB7B}" type="pres">
      <dgm:prSet presAssocID="{2BB61CDF-F56C-4ECC-8497-FA2ECEA51DBC}" presName="level2hierChild" presStyleCnt="0"/>
      <dgm:spPr/>
    </dgm:pt>
    <dgm:pt modelId="{8FBB7E15-7EBB-463D-A77D-4A7A82CB0170}" type="pres">
      <dgm:prSet presAssocID="{C546B12A-8457-47C4-959F-581E5DDD5E0C}" presName="conn2-1" presStyleLbl="parChTrans1D2" presStyleIdx="0" presStyleCnt="7"/>
      <dgm:spPr/>
    </dgm:pt>
    <dgm:pt modelId="{4EB29CBD-4AE8-4A44-B0EA-346571C7DE35}" type="pres">
      <dgm:prSet presAssocID="{C546B12A-8457-47C4-959F-581E5DDD5E0C}" presName="connTx" presStyleLbl="parChTrans1D2" presStyleIdx="0" presStyleCnt="7"/>
      <dgm:spPr/>
    </dgm:pt>
    <dgm:pt modelId="{A2773035-1D7C-40A4-AE5F-945CC7C6297E}" type="pres">
      <dgm:prSet presAssocID="{84854F2A-4DD7-4BF5-8A3B-B21F66D94E5D}" presName="root2" presStyleCnt="0"/>
      <dgm:spPr/>
    </dgm:pt>
    <dgm:pt modelId="{95D71350-92DA-49D7-A4B3-442260319E1F}" type="pres">
      <dgm:prSet presAssocID="{84854F2A-4DD7-4BF5-8A3B-B21F66D94E5D}" presName="LevelTwoTextNode" presStyleLbl="node2" presStyleIdx="0" presStyleCnt="7" custLinFactNeighborX="482" custLinFactNeighborY="-7900">
        <dgm:presLayoutVars>
          <dgm:chPref val="3"/>
        </dgm:presLayoutVars>
      </dgm:prSet>
      <dgm:spPr/>
    </dgm:pt>
    <dgm:pt modelId="{73F1A27A-7E13-4747-8521-8D3E831E281A}" type="pres">
      <dgm:prSet presAssocID="{84854F2A-4DD7-4BF5-8A3B-B21F66D94E5D}" presName="level3hierChild" presStyleCnt="0"/>
      <dgm:spPr/>
    </dgm:pt>
    <dgm:pt modelId="{9AEEF3E4-040C-429E-BC9B-8ABAC5C0CEBE}" type="pres">
      <dgm:prSet presAssocID="{65A05ADC-493A-42C2-A4D7-752F7BA87092}" presName="conn2-1" presStyleLbl="parChTrans1D2" presStyleIdx="1" presStyleCnt="7"/>
      <dgm:spPr/>
    </dgm:pt>
    <dgm:pt modelId="{1D6922D8-D07F-4D68-AE2B-C0517F222846}" type="pres">
      <dgm:prSet presAssocID="{65A05ADC-493A-42C2-A4D7-752F7BA87092}" presName="connTx" presStyleLbl="parChTrans1D2" presStyleIdx="1" presStyleCnt="7"/>
      <dgm:spPr/>
    </dgm:pt>
    <dgm:pt modelId="{01D41978-7939-484B-8487-E17593DAF027}" type="pres">
      <dgm:prSet presAssocID="{8E0880D6-B6AB-4948-8EE3-A782E5360491}" presName="root2" presStyleCnt="0"/>
      <dgm:spPr/>
    </dgm:pt>
    <dgm:pt modelId="{07C8026D-BF7C-4FF0-ADCB-0C723ECFADE0}" type="pres">
      <dgm:prSet presAssocID="{8E0880D6-B6AB-4948-8EE3-A782E5360491}" presName="LevelTwoTextNode" presStyleLbl="node2" presStyleIdx="1" presStyleCnt="7">
        <dgm:presLayoutVars>
          <dgm:chPref val="3"/>
        </dgm:presLayoutVars>
      </dgm:prSet>
      <dgm:spPr/>
    </dgm:pt>
    <dgm:pt modelId="{42E4E262-35D7-43B9-B269-048E74115659}" type="pres">
      <dgm:prSet presAssocID="{8E0880D6-B6AB-4948-8EE3-A782E5360491}" presName="level3hierChild" presStyleCnt="0"/>
      <dgm:spPr/>
    </dgm:pt>
    <dgm:pt modelId="{35142B62-31EC-4C2A-B456-DC2911B8529D}" type="pres">
      <dgm:prSet presAssocID="{6D08251B-B988-4984-9BDC-C472C797DD68}" presName="conn2-1" presStyleLbl="parChTrans1D2" presStyleIdx="2" presStyleCnt="7"/>
      <dgm:spPr/>
    </dgm:pt>
    <dgm:pt modelId="{F187BF77-7A13-4A05-95A0-3FE9861FEBE9}" type="pres">
      <dgm:prSet presAssocID="{6D08251B-B988-4984-9BDC-C472C797DD68}" presName="connTx" presStyleLbl="parChTrans1D2" presStyleIdx="2" presStyleCnt="7"/>
      <dgm:spPr/>
    </dgm:pt>
    <dgm:pt modelId="{4BFD21AE-0929-41CD-9B51-030F9F0F76F1}" type="pres">
      <dgm:prSet presAssocID="{666F54E6-D037-489B-9028-82FF291E674C}" presName="root2" presStyleCnt="0"/>
      <dgm:spPr/>
    </dgm:pt>
    <dgm:pt modelId="{96DCC81D-6C9D-4AE0-80F2-14BE63779F04}" type="pres">
      <dgm:prSet presAssocID="{666F54E6-D037-489B-9028-82FF291E674C}" presName="LevelTwoTextNode" presStyleLbl="node2" presStyleIdx="2" presStyleCnt="7">
        <dgm:presLayoutVars>
          <dgm:chPref val="3"/>
        </dgm:presLayoutVars>
      </dgm:prSet>
      <dgm:spPr/>
    </dgm:pt>
    <dgm:pt modelId="{71E044B7-44F4-490F-A9E7-3E45F3333406}" type="pres">
      <dgm:prSet presAssocID="{666F54E6-D037-489B-9028-82FF291E674C}" presName="level3hierChild" presStyleCnt="0"/>
      <dgm:spPr/>
    </dgm:pt>
    <dgm:pt modelId="{6E0D6D44-D73B-43BA-B641-9246520AB238}" type="pres">
      <dgm:prSet presAssocID="{34E864C6-7047-471F-A217-62D08A4FCC2E}" presName="conn2-1" presStyleLbl="parChTrans1D2" presStyleIdx="3" presStyleCnt="7"/>
      <dgm:spPr/>
    </dgm:pt>
    <dgm:pt modelId="{5166E710-2986-44D7-9EC8-C0FB7AE8DDE0}" type="pres">
      <dgm:prSet presAssocID="{34E864C6-7047-471F-A217-62D08A4FCC2E}" presName="connTx" presStyleLbl="parChTrans1D2" presStyleIdx="3" presStyleCnt="7"/>
      <dgm:spPr/>
    </dgm:pt>
    <dgm:pt modelId="{1F7CE92D-F85F-437E-83B3-F499439D16CF}" type="pres">
      <dgm:prSet presAssocID="{5E32E1CF-9934-413F-91A2-C40CF7A36285}" presName="root2" presStyleCnt="0"/>
      <dgm:spPr/>
    </dgm:pt>
    <dgm:pt modelId="{F4F35922-61F6-4838-B932-2149C935B5B7}" type="pres">
      <dgm:prSet presAssocID="{5E32E1CF-9934-413F-91A2-C40CF7A36285}" presName="LevelTwoTextNode" presStyleLbl="node2" presStyleIdx="3" presStyleCnt="7">
        <dgm:presLayoutVars>
          <dgm:chPref val="3"/>
        </dgm:presLayoutVars>
      </dgm:prSet>
      <dgm:spPr/>
    </dgm:pt>
    <dgm:pt modelId="{F193299D-859D-416E-8187-D5CA7F38912D}" type="pres">
      <dgm:prSet presAssocID="{5E32E1CF-9934-413F-91A2-C40CF7A36285}" presName="level3hierChild" presStyleCnt="0"/>
      <dgm:spPr/>
    </dgm:pt>
    <dgm:pt modelId="{FD47D016-A541-4793-88F7-AA91C0BFC2F9}" type="pres">
      <dgm:prSet presAssocID="{77C03916-E6EB-4EB8-B24A-808037B0EAC3}" presName="conn2-1" presStyleLbl="parChTrans1D2" presStyleIdx="4" presStyleCnt="7"/>
      <dgm:spPr/>
    </dgm:pt>
    <dgm:pt modelId="{48307E12-BB87-4BEB-899F-68E160699668}" type="pres">
      <dgm:prSet presAssocID="{77C03916-E6EB-4EB8-B24A-808037B0EAC3}" presName="connTx" presStyleLbl="parChTrans1D2" presStyleIdx="4" presStyleCnt="7"/>
      <dgm:spPr/>
    </dgm:pt>
    <dgm:pt modelId="{C9887157-0888-48B6-8585-40C108A9783C}" type="pres">
      <dgm:prSet presAssocID="{7533F302-3EFF-4963-94BC-C5F7A70928D6}" presName="root2" presStyleCnt="0"/>
      <dgm:spPr/>
    </dgm:pt>
    <dgm:pt modelId="{DBFDF85B-2B32-4E93-BEC2-ED0A7ED4689D}" type="pres">
      <dgm:prSet presAssocID="{7533F302-3EFF-4963-94BC-C5F7A70928D6}" presName="LevelTwoTextNode" presStyleLbl="node2" presStyleIdx="4" presStyleCnt="7">
        <dgm:presLayoutVars>
          <dgm:chPref val="3"/>
        </dgm:presLayoutVars>
      </dgm:prSet>
      <dgm:spPr/>
    </dgm:pt>
    <dgm:pt modelId="{DF54F8CC-32F6-4936-B18D-ED67FB17C8FC}" type="pres">
      <dgm:prSet presAssocID="{7533F302-3EFF-4963-94BC-C5F7A70928D6}" presName="level3hierChild" presStyleCnt="0"/>
      <dgm:spPr/>
    </dgm:pt>
    <dgm:pt modelId="{405CFF86-6824-4390-8A44-F025881F4D16}" type="pres">
      <dgm:prSet presAssocID="{51D3BECC-22C0-40D2-9446-4E434D7D9255}" presName="conn2-1" presStyleLbl="parChTrans1D2" presStyleIdx="5" presStyleCnt="7"/>
      <dgm:spPr/>
    </dgm:pt>
    <dgm:pt modelId="{D987E24B-CF74-4301-9D6C-F17C2C838585}" type="pres">
      <dgm:prSet presAssocID="{51D3BECC-22C0-40D2-9446-4E434D7D9255}" presName="connTx" presStyleLbl="parChTrans1D2" presStyleIdx="5" presStyleCnt="7"/>
      <dgm:spPr/>
    </dgm:pt>
    <dgm:pt modelId="{B3E1D897-9083-49ED-903C-13C6451992ED}" type="pres">
      <dgm:prSet presAssocID="{EA49A31E-DB5F-445F-9701-C8105A013D23}" presName="root2" presStyleCnt="0"/>
      <dgm:spPr/>
    </dgm:pt>
    <dgm:pt modelId="{4AF841F9-D6CE-4448-9E1D-D94E204A5C4E}" type="pres">
      <dgm:prSet presAssocID="{EA49A31E-DB5F-445F-9701-C8105A013D23}" presName="LevelTwoTextNode" presStyleLbl="node2" presStyleIdx="5" presStyleCnt="7">
        <dgm:presLayoutVars>
          <dgm:chPref val="3"/>
        </dgm:presLayoutVars>
      </dgm:prSet>
      <dgm:spPr/>
    </dgm:pt>
    <dgm:pt modelId="{BB6BDDC4-2A44-43EC-93FD-2559266824FE}" type="pres">
      <dgm:prSet presAssocID="{EA49A31E-DB5F-445F-9701-C8105A013D23}" presName="level3hierChild" presStyleCnt="0"/>
      <dgm:spPr/>
    </dgm:pt>
    <dgm:pt modelId="{3817CF1D-EC01-4496-BD83-32C86574502E}" type="pres">
      <dgm:prSet presAssocID="{BE03E650-917D-4EF8-93CB-3D3D6F66258C}" presName="conn2-1" presStyleLbl="parChTrans1D2" presStyleIdx="6" presStyleCnt="7"/>
      <dgm:spPr/>
    </dgm:pt>
    <dgm:pt modelId="{3F95823B-9006-42C1-91F7-E799706CE3AD}" type="pres">
      <dgm:prSet presAssocID="{BE03E650-917D-4EF8-93CB-3D3D6F66258C}" presName="connTx" presStyleLbl="parChTrans1D2" presStyleIdx="6" presStyleCnt="7"/>
      <dgm:spPr/>
    </dgm:pt>
    <dgm:pt modelId="{73F767BA-D261-45B6-93B9-463E8C77A4AF}" type="pres">
      <dgm:prSet presAssocID="{5D15D2EA-BC0F-4014-BB2A-F7BD99352CDE}" presName="root2" presStyleCnt="0"/>
      <dgm:spPr/>
    </dgm:pt>
    <dgm:pt modelId="{492BB0BA-B745-490E-96A4-A93ADBA4FF39}" type="pres">
      <dgm:prSet presAssocID="{5D15D2EA-BC0F-4014-BB2A-F7BD99352CDE}" presName="LevelTwoTextNode" presStyleLbl="node2" presStyleIdx="6" presStyleCnt="7">
        <dgm:presLayoutVars>
          <dgm:chPref val="3"/>
        </dgm:presLayoutVars>
      </dgm:prSet>
      <dgm:spPr/>
    </dgm:pt>
    <dgm:pt modelId="{ECEA64F4-9133-4423-B8FD-70577052EAB8}" type="pres">
      <dgm:prSet presAssocID="{5D15D2EA-BC0F-4014-BB2A-F7BD99352CDE}" presName="level3hierChild" presStyleCnt="0"/>
      <dgm:spPr/>
    </dgm:pt>
  </dgm:ptLst>
  <dgm:cxnLst>
    <dgm:cxn modelId="{076C7905-3EE3-47DF-8FD8-2EBB69AAD317}" type="presOf" srcId="{354344C6-BC68-416C-82D0-69794EBBDEE5}" destId="{93BA41F4-527A-45C3-AE71-968847E34806}" srcOrd="0" destOrd="0" presId="urn:microsoft.com/office/officeart/2008/layout/HorizontalMultiLevelHierarchy"/>
    <dgm:cxn modelId="{B7C0561A-E904-4745-8DED-F33E48E72030}" type="presOf" srcId="{C546B12A-8457-47C4-959F-581E5DDD5E0C}" destId="{4EB29CBD-4AE8-4A44-B0EA-346571C7DE35}" srcOrd="1" destOrd="0" presId="urn:microsoft.com/office/officeart/2008/layout/HorizontalMultiLevelHierarchy"/>
    <dgm:cxn modelId="{6620D325-C9C9-46FE-A32A-45F00330D28E}" type="presOf" srcId="{77C03916-E6EB-4EB8-B24A-808037B0EAC3}" destId="{48307E12-BB87-4BEB-899F-68E160699668}" srcOrd="1" destOrd="0" presId="urn:microsoft.com/office/officeart/2008/layout/HorizontalMultiLevelHierarchy"/>
    <dgm:cxn modelId="{139C7A2F-71D6-4FEB-A018-5D734CF7F380}" type="presOf" srcId="{EA49A31E-DB5F-445F-9701-C8105A013D23}" destId="{4AF841F9-D6CE-4448-9E1D-D94E204A5C4E}" srcOrd="0" destOrd="0" presId="urn:microsoft.com/office/officeart/2008/layout/HorizontalMultiLevelHierarchy"/>
    <dgm:cxn modelId="{B7C38D36-5DBF-4109-8850-72C8FF0435B5}" type="presOf" srcId="{2BB61CDF-F56C-4ECC-8497-FA2ECEA51DBC}" destId="{95377DBA-F360-4DC7-8955-00889025F7DD}" srcOrd="0" destOrd="0" presId="urn:microsoft.com/office/officeart/2008/layout/HorizontalMultiLevelHierarchy"/>
    <dgm:cxn modelId="{341F4739-62C5-4317-A75C-B2B4EB7A5B31}" type="presOf" srcId="{51D3BECC-22C0-40D2-9446-4E434D7D9255}" destId="{405CFF86-6824-4390-8A44-F025881F4D16}" srcOrd="0" destOrd="0" presId="urn:microsoft.com/office/officeart/2008/layout/HorizontalMultiLevelHierarchy"/>
    <dgm:cxn modelId="{34DD683D-2D32-4AC0-A1FA-AB3FD27406D9}" srcId="{2BB61CDF-F56C-4ECC-8497-FA2ECEA51DBC}" destId="{5D15D2EA-BC0F-4014-BB2A-F7BD99352CDE}" srcOrd="6" destOrd="0" parTransId="{BE03E650-917D-4EF8-93CB-3D3D6F66258C}" sibTransId="{9EEBF302-DD42-4BB4-BBEF-BF3F731CCA08}"/>
    <dgm:cxn modelId="{E138EC47-68DE-47AC-AC40-DD50C0BEA9BD}" type="presOf" srcId="{8E0880D6-B6AB-4948-8EE3-A782E5360491}" destId="{07C8026D-BF7C-4FF0-ADCB-0C723ECFADE0}" srcOrd="0" destOrd="0" presId="urn:microsoft.com/office/officeart/2008/layout/HorizontalMultiLevelHierarchy"/>
    <dgm:cxn modelId="{79FFB86E-0042-4948-B492-4601CB39276C}" type="presOf" srcId="{BE03E650-917D-4EF8-93CB-3D3D6F66258C}" destId="{3817CF1D-EC01-4496-BD83-32C86574502E}" srcOrd="0" destOrd="0" presId="urn:microsoft.com/office/officeart/2008/layout/HorizontalMultiLevelHierarchy"/>
    <dgm:cxn modelId="{9A281550-AF8B-4797-B249-E40079A60E6A}" type="presOf" srcId="{65A05ADC-493A-42C2-A4D7-752F7BA87092}" destId="{9AEEF3E4-040C-429E-BC9B-8ABAC5C0CEBE}" srcOrd="0" destOrd="0" presId="urn:microsoft.com/office/officeart/2008/layout/HorizontalMultiLevelHierarchy"/>
    <dgm:cxn modelId="{589A5D71-8441-456B-9E69-F0E6AD890D51}" srcId="{2BB61CDF-F56C-4ECC-8497-FA2ECEA51DBC}" destId="{5E32E1CF-9934-413F-91A2-C40CF7A36285}" srcOrd="3" destOrd="0" parTransId="{34E864C6-7047-471F-A217-62D08A4FCC2E}" sibTransId="{3BE15BC0-CE07-4622-A217-293955C7ABD0}"/>
    <dgm:cxn modelId="{CDD80573-92D8-4361-A0B4-17A6EC3391E9}" type="presOf" srcId="{5E32E1CF-9934-413F-91A2-C40CF7A36285}" destId="{F4F35922-61F6-4838-B932-2149C935B5B7}" srcOrd="0" destOrd="0" presId="urn:microsoft.com/office/officeart/2008/layout/HorizontalMultiLevelHierarchy"/>
    <dgm:cxn modelId="{893F2175-B7F8-467F-8775-1F12D114E391}" type="presOf" srcId="{BE03E650-917D-4EF8-93CB-3D3D6F66258C}" destId="{3F95823B-9006-42C1-91F7-E799706CE3AD}" srcOrd="1" destOrd="0" presId="urn:microsoft.com/office/officeart/2008/layout/HorizontalMultiLevelHierarchy"/>
    <dgm:cxn modelId="{6C413A55-F09F-4ABC-BD77-16B5F3792DDF}" srcId="{2BB61CDF-F56C-4ECC-8497-FA2ECEA51DBC}" destId="{666F54E6-D037-489B-9028-82FF291E674C}" srcOrd="2" destOrd="0" parTransId="{6D08251B-B988-4984-9BDC-C472C797DD68}" sibTransId="{727A60C6-3421-456D-9DD8-0101B8CBF119}"/>
    <dgm:cxn modelId="{40749676-13E8-4D16-BE50-86523BF8EAA8}" type="presOf" srcId="{C546B12A-8457-47C4-959F-581E5DDD5E0C}" destId="{8FBB7E15-7EBB-463D-A77D-4A7A82CB0170}" srcOrd="0" destOrd="0" presId="urn:microsoft.com/office/officeart/2008/layout/HorizontalMultiLevelHierarchy"/>
    <dgm:cxn modelId="{D387EA7E-0139-4678-B9E0-8C672877BF8E}" srcId="{2BB61CDF-F56C-4ECC-8497-FA2ECEA51DBC}" destId="{7533F302-3EFF-4963-94BC-C5F7A70928D6}" srcOrd="4" destOrd="0" parTransId="{77C03916-E6EB-4EB8-B24A-808037B0EAC3}" sibTransId="{A64AF68E-29EA-46C6-A724-B05A7E0BC901}"/>
    <dgm:cxn modelId="{1DFC3F8C-44ED-45FD-9998-A6A5B60CC393}" srcId="{2BB61CDF-F56C-4ECC-8497-FA2ECEA51DBC}" destId="{8E0880D6-B6AB-4948-8EE3-A782E5360491}" srcOrd="1" destOrd="0" parTransId="{65A05ADC-493A-42C2-A4D7-752F7BA87092}" sibTransId="{BCC9B10A-24C8-4D34-AED5-6E213290BCDB}"/>
    <dgm:cxn modelId="{569B2594-12CF-4652-BD86-43ED866A6148}" type="presOf" srcId="{6D08251B-B988-4984-9BDC-C472C797DD68}" destId="{F187BF77-7A13-4A05-95A0-3FE9861FEBE9}" srcOrd="1" destOrd="0" presId="urn:microsoft.com/office/officeart/2008/layout/HorizontalMultiLevelHierarchy"/>
    <dgm:cxn modelId="{8EBA3FA0-3283-44A5-9061-488B7D0ED049}" srcId="{354344C6-BC68-416C-82D0-69794EBBDEE5}" destId="{2BB61CDF-F56C-4ECC-8497-FA2ECEA51DBC}" srcOrd="0" destOrd="0" parTransId="{EBCA0673-ECB0-48EB-B0EF-B9BAF9D82817}" sibTransId="{807BB845-8C73-4135-AA65-49DF8B04B73C}"/>
    <dgm:cxn modelId="{A19468A2-8055-4C2C-8421-BC982871187E}" type="presOf" srcId="{77C03916-E6EB-4EB8-B24A-808037B0EAC3}" destId="{FD47D016-A541-4793-88F7-AA91C0BFC2F9}" srcOrd="0" destOrd="0" presId="urn:microsoft.com/office/officeart/2008/layout/HorizontalMultiLevelHierarchy"/>
    <dgm:cxn modelId="{56370EA6-7052-4A71-9A31-F27C8AE10748}" type="presOf" srcId="{51D3BECC-22C0-40D2-9446-4E434D7D9255}" destId="{D987E24B-CF74-4301-9D6C-F17C2C838585}" srcOrd="1" destOrd="0" presId="urn:microsoft.com/office/officeart/2008/layout/HorizontalMultiLevelHierarchy"/>
    <dgm:cxn modelId="{3734A2B3-EBF9-439C-BFB8-A33D4CBC2167}" type="presOf" srcId="{34E864C6-7047-471F-A217-62D08A4FCC2E}" destId="{6E0D6D44-D73B-43BA-B641-9246520AB238}" srcOrd="0" destOrd="0" presId="urn:microsoft.com/office/officeart/2008/layout/HorizontalMultiLevelHierarchy"/>
    <dgm:cxn modelId="{DC6E9EC8-CE8D-43C3-95E9-39B012595DA5}" type="presOf" srcId="{6D08251B-B988-4984-9BDC-C472C797DD68}" destId="{35142B62-31EC-4C2A-B456-DC2911B8529D}" srcOrd="0" destOrd="0" presId="urn:microsoft.com/office/officeart/2008/layout/HorizontalMultiLevelHierarchy"/>
    <dgm:cxn modelId="{46EB10C9-E53B-4D9D-A287-83E13BE577C2}" srcId="{2BB61CDF-F56C-4ECC-8497-FA2ECEA51DBC}" destId="{EA49A31E-DB5F-445F-9701-C8105A013D23}" srcOrd="5" destOrd="0" parTransId="{51D3BECC-22C0-40D2-9446-4E434D7D9255}" sibTransId="{DEF7837C-9C65-4B1A-95ED-FE4AD6233E08}"/>
    <dgm:cxn modelId="{8DF6CCCF-BBDC-47C1-8A02-7076A3AF6999}" type="presOf" srcId="{34E864C6-7047-471F-A217-62D08A4FCC2E}" destId="{5166E710-2986-44D7-9EC8-C0FB7AE8DDE0}" srcOrd="1" destOrd="0" presId="urn:microsoft.com/office/officeart/2008/layout/HorizontalMultiLevelHierarchy"/>
    <dgm:cxn modelId="{7A2DC1D3-01A7-461B-BC39-D30D3CA1445D}" type="presOf" srcId="{666F54E6-D037-489B-9028-82FF291E674C}" destId="{96DCC81D-6C9D-4AE0-80F2-14BE63779F04}" srcOrd="0" destOrd="0" presId="urn:microsoft.com/office/officeart/2008/layout/HorizontalMultiLevelHierarchy"/>
    <dgm:cxn modelId="{0F1CAFE5-3299-4BB9-8758-F5626EC35AA2}" type="presOf" srcId="{84854F2A-4DD7-4BF5-8A3B-B21F66D94E5D}" destId="{95D71350-92DA-49D7-A4B3-442260319E1F}" srcOrd="0" destOrd="0" presId="urn:microsoft.com/office/officeart/2008/layout/HorizontalMultiLevelHierarchy"/>
    <dgm:cxn modelId="{C59E0CE8-07F7-4F27-BB14-53B9EBBF6C19}" type="presOf" srcId="{65A05ADC-493A-42C2-A4D7-752F7BA87092}" destId="{1D6922D8-D07F-4D68-AE2B-C0517F222846}" srcOrd="1" destOrd="0" presId="urn:microsoft.com/office/officeart/2008/layout/HorizontalMultiLevelHierarchy"/>
    <dgm:cxn modelId="{C84FF4EE-455E-415D-AF10-CE43BDB5B421}" type="presOf" srcId="{7533F302-3EFF-4963-94BC-C5F7A70928D6}" destId="{DBFDF85B-2B32-4E93-BEC2-ED0A7ED4689D}" srcOrd="0" destOrd="0" presId="urn:microsoft.com/office/officeart/2008/layout/HorizontalMultiLevelHierarchy"/>
    <dgm:cxn modelId="{1C13CCF4-F2B1-4057-A8E9-F4E11F272491}" type="presOf" srcId="{5D15D2EA-BC0F-4014-BB2A-F7BD99352CDE}" destId="{492BB0BA-B745-490E-96A4-A93ADBA4FF39}" srcOrd="0" destOrd="0" presId="urn:microsoft.com/office/officeart/2008/layout/HorizontalMultiLevelHierarchy"/>
    <dgm:cxn modelId="{8F6031FC-E2FE-4D22-8B5C-BF1D3E61962E}" srcId="{2BB61CDF-F56C-4ECC-8497-FA2ECEA51DBC}" destId="{84854F2A-4DD7-4BF5-8A3B-B21F66D94E5D}" srcOrd="0" destOrd="0" parTransId="{C546B12A-8457-47C4-959F-581E5DDD5E0C}" sibTransId="{AECD5282-1FF9-4A32-BD42-E5C8BA245418}"/>
    <dgm:cxn modelId="{5EEACECA-71A8-4D73-ADA0-C89A65F9CAD8}" type="presParOf" srcId="{93BA41F4-527A-45C3-AE71-968847E34806}" destId="{A1694A32-EED1-4374-BE82-C218ADB514B8}" srcOrd="0" destOrd="0" presId="urn:microsoft.com/office/officeart/2008/layout/HorizontalMultiLevelHierarchy"/>
    <dgm:cxn modelId="{8A999351-0DBB-41D5-880D-E1133D8EA934}" type="presParOf" srcId="{A1694A32-EED1-4374-BE82-C218ADB514B8}" destId="{95377DBA-F360-4DC7-8955-00889025F7DD}" srcOrd="0" destOrd="0" presId="urn:microsoft.com/office/officeart/2008/layout/HorizontalMultiLevelHierarchy"/>
    <dgm:cxn modelId="{289302BF-BB11-4581-9F51-4E792C59E6EE}" type="presParOf" srcId="{A1694A32-EED1-4374-BE82-C218ADB514B8}" destId="{D2D31DF3-44C7-4D1E-91CF-D48D3D06DB7B}" srcOrd="1" destOrd="0" presId="urn:microsoft.com/office/officeart/2008/layout/HorizontalMultiLevelHierarchy"/>
    <dgm:cxn modelId="{3888CD59-461B-4E21-A896-9DC99CE0DCDB}" type="presParOf" srcId="{D2D31DF3-44C7-4D1E-91CF-D48D3D06DB7B}" destId="{8FBB7E15-7EBB-463D-A77D-4A7A82CB0170}" srcOrd="0" destOrd="0" presId="urn:microsoft.com/office/officeart/2008/layout/HorizontalMultiLevelHierarchy"/>
    <dgm:cxn modelId="{84C34DB6-D87B-49BE-A30C-ECB281C54762}" type="presParOf" srcId="{8FBB7E15-7EBB-463D-A77D-4A7A82CB0170}" destId="{4EB29CBD-4AE8-4A44-B0EA-346571C7DE35}" srcOrd="0" destOrd="0" presId="urn:microsoft.com/office/officeart/2008/layout/HorizontalMultiLevelHierarchy"/>
    <dgm:cxn modelId="{4D186332-F933-4BD2-B239-B29F4B882005}" type="presParOf" srcId="{D2D31DF3-44C7-4D1E-91CF-D48D3D06DB7B}" destId="{A2773035-1D7C-40A4-AE5F-945CC7C6297E}" srcOrd="1" destOrd="0" presId="urn:microsoft.com/office/officeart/2008/layout/HorizontalMultiLevelHierarchy"/>
    <dgm:cxn modelId="{D9954D4A-817F-4F5B-B0C6-29BCB06401FD}" type="presParOf" srcId="{A2773035-1D7C-40A4-AE5F-945CC7C6297E}" destId="{95D71350-92DA-49D7-A4B3-442260319E1F}" srcOrd="0" destOrd="0" presId="urn:microsoft.com/office/officeart/2008/layout/HorizontalMultiLevelHierarchy"/>
    <dgm:cxn modelId="{59E8C1F6-A6EF-4012-89F5-5D9479097C75}" type="presParOf" srcId="{A2773035-1D7C-40A4-AE5F-945CC7C6297E}" destId="{73F1A27A-7E13-4747-8521-8D3E831E281A}" srcOrd="1" destOrd="0" presId="urn:microsoft.com/office/officeart/2008/layout/HorizontalMultiLevelHierarchy"/>
    <dgm:cxn modelId="{B596584C-81C6-4AB0-A885-5008EFA1A1F6}" type="presParOf" srcId="{D2D31DF3-44C7-4D1E-91CF-D48D3D06DB7B}" destId="{9AEEF3E4-040C-429E-BC9B-8ABAC5C0CEBE}" srcOrd="2" destOrd="0" presId="urn:microsoft.com/office/officeart/2008/layout/HorizontalMultiLevelHierarchy"/>
    <dgm:cxn modelId="{BC40F7A7-E902-4BB2-9884-725F4A0F4698}" type="presParOf" srcId="{9AEEF3E4-040C-429E-BC9B-8ABAC5C0CEBE}" destId="{1D6922D8-D07F-4D68-AE2B-C0517F222846}" srcOrd="0" destOrd="0" presId="urn:microsoft.com/office/officeart/2008/layout/HorizontalMultiLevelHierarchy"/>
    <dgm:cxn modelId="{2628EA95-1D84-4D68-8954-544BE7A53813}" type="presParOf" srcId="{D2D31DF3-44C7-4D1E-91CF-D48D3D06DB7B}" destId="{01D41978-7939-484B-8487-E17593DAF027}" srcOrd="3" destOrd="0" presId="urn:microsoft.com/office/officeart/2008/layout/HorizontalMultiLevelHierarchy"/>
    <dgm:cxn modelId="{8C952E0F-196D-4022-B3DA-EE78B51A427D}" type="presParOf" srcId="{01D41978-7939-484B-8487-E17593DAF027}" destId="{07C8026D-BF7C-4FF0-ADCB-0C723ECFADE0}" srcOrd="0" destOrd="0" presId="urn:microsoft.com/office/officeart/2008/layout/HorizontalMultiLevelHierarchy"/>
    <dgm:cxn modelId="{04567B0A-7DA7-4C8D-9F7C-95244FC790D0}" type="presParOf" srcId="{01D41978-7939-484B-8487-E17593DAF027}" destId="{42E4E262-35D7-43B9-B269-048E74115659}" srcOrd="1" destOrd="0" presId="urn:microsoft.com/office/officeart/2008/layout/HorizontalMultiLevelHierarchy"/>
    <dgm:cxn modelId="{29A21F4B-1497-4FCC-B1E8-AE8E770A8068}" type="presParOf" srcId="{D2D31DF3-44C7-4D1E-91CF-D48D3D06DB7B}" destId="{35142B62-31EC-4C2A-B456-DC2911B8529D}" srcOrd="4" destOrd="0" presId="urn:microsoft.com/office/officeart/2008/layout/HorizontalMultiLevelHierarchy"/>
    <dgm:cxn modelId="{732AB681-3AD4-4137-B455-0CB21F55D276}" type="presParOf" srcId="{35142B62-31EC-4C2A-B456-DC2911B8529D}" destId="{F187BF77-7A13-4A05-95A0-3FE9861FEBE9}" srcOrd="0" destOrd="0" presId="urn:microsoft.com/office/officeart/2008/layout/HorizontalMultiLevelHierarchy"/>
    <dgm:cxn modelId="{6094971A-7C30-4F45-BADB-6D533A59D9EA}" type="presParOf" srcId="{D2D31DF3-44C7-4D1E-91CF-D48D3D06DB7B}" destId="{4BFD21AE-0929-41CD-9B51-030F9F0F76F1}" srcOrd="5" destOrd="0" presId="urn:microsoft.com/office/officeart/2008/layout/HorizontalMultiLevelHierarchy"/>
    <dgm:cxn modelId="{3FD5DC19-31EF-4DAE-90E0-03EB8C73B71A}" type="presParOf" srcId="{4BFD21AE-0929-41CD-9B51-030F9F0F76F1}" destId="{96DCC81D-6C9D-4AE0-80F2-14BE63779F04}" srcOrd="0" destOrd="0" presId="urn:microsoft.com/office/officeart/2008/layout/HorizontalMultiLevelHierarchy"/>
    <dgm:cxn modelId="{1835256E-4B23-41F3-8649-DB249DDC7CE2}" type="presParOf" srcId="{4BFD21AE-0929-41CD-9B51-030F9F0F76F1}" destId="{71E044B7-44F4-490F-A9E7-3E45F3333406}" srcOrd="1" destOrd="0" presId="urn:microsoft.com/office/officeart/2008/layout/HorizontalMultiLevelHierarchy"/>
    <dgm:cxn modelId="{25A628D9-BE89-448F-A0C6-E6DE16E1597D}" type="presParOf" srcId="{D2D31DF3-44C7-4D1E-91CF-D48D3D06DB7B}" destId="{6E0D6D44-D73B-43BA-B641-9246520AB238}" srcOrd="6" destOrd="0" presId="urn:microsoft.com/office/officeart/2008/layout/HorizontalMultiLevelHierarchy"/>
    <dgm:cxn modelId="{D76AED4B-4225-4D7A-BAEA-F73F5812ADBB}" type="presParOf" srcId="{6E0D6D44-D73B-43BA-B641-9246520AB238}" destId="{5166E710-2986-44D7-9EC8-C0FB7AE8DDE0}" srcOrd="0" destOrd="0" presId="urn:microsoft.com/office/officeart/2008/layout/HorizontalMultiLevelHierarchy"/>
    <dgm:cxn modelId="{E47617E6-1D80-4F29-91BB-C4364892F8E9}" type="presParOf" srcId="{D2D31DF3-44C7-4D1E-91CF-D48D3D06DB7B}" destId="{1F7CE92D-F85F-437E-83B3-F499439D16CF}" srcOrd="7" destOrd="0" presId="urn:microsoft.com/office/officeart/2008/layout/HorizontalMultiLevelHierarchy"/>
    <dgm:cxn modelId="{DE0FE8EE-E0F2-4DEE-B136-4F068D01B2EA}" type="presParOf" srcId="{1F7CE92D-F85F-437E-83B3-F499439D16CF}" destId="{F4F35922-61F6-4838-B932-2149C935B5B7}" srcOrd="0" destOrd="0" presId="urn:microsoft.com/office/officeart/2008/layout/HorizontalMultiLevelHierarchy"/>
    <dgm:cxn modelId="{01054D40-3373-4F98-819C-8ECFD79B4132}" type="presParOf" srcId="{1F7CE92D-F85F-437E-83B3-F499439D16CF}" destId="{F193299D-859D-416E-8187-D5CA7F38912D}" srcOrd="1" destOrd="0" presId="urn:microsoft.com/office/officeart/2008/layout/HorizontalMultiLevelHierarchy"/>
    <dgm:cxn modelId="{10FFF653-8E38-402D-8FA4-C4100D6EB587}" type="presParOf" srcId="{D2D31DF3-44C7-4D1E-91CF-D48D3D06DB7B}" destId="{FD47D016-A541-4793-88F7-AA91C0BFC2F9}" srcOrd="8" destOrd="0" presId="urn:microsoft.com/office/officeart/2008/layout/HorizontalMultiLevelHierarchy"/>
    <dgm:cxn modelId="{0EDFFF38-031A-4F48-9D37-6539FB6159B3}" type="presParOf" srcId="{FD47D016-A541-4793-88F7-AA91C0BFC2F9}" destId="{48307E12-BB87-4BEB-899F-68E160699668}" srcOrd="0" destOrd="0" presId="urn:microsoft.com/office/officeart/2008/layout/HorizontalMultiLevelHierarchy"/>
    <dgm:cxn modelId="{C2C892FC-58F5-4B75-A6DA-60D760EFE38B}" type="presParOf" srcId="{D2D31DF3-44C7-4D1E-91CF-D48D3D06DB7B}" destId="{C9887157-0888-48B6-8585-40C108A9783C}" srcOrd="9" destOrd="0" presId="urn:microsoft.com/office/officeart/2008/layout/HorizontalMultiLevelHierarchy"/>
    <dgm:cxn modelId="{EAFA7DA1-21A5-43B3-9E0E-A58A458D551D}" type="presParOf" srcId="{C9887157-0888-48B6-8585-40C108A9783C}" destId="{DBFDF85B-2B32-4E93-BEC2-ED0A7ED4689D}" srcOrd="0" destOrd="0" presId="urn:microsoft.com/office/officeart/2008/layout/HorizontalMultiLevelHierarchy"/>
    <dgm:cxn modelId="{4398B177-E4AA-41C5-A530-18F35A073B7A}" type="presParOf" srcId="{C9887157-0888-48B6-8585-40C108A9783C}" destId="{DF54F8CC-32F6-4936-B18D-ED67FB17C8FC}" srcOrd="1" destOrd="0" presId="urn:microsoft.com/office/officeart/2008/layout/HorizontalMultiLevelHierarchy"/>
    <dgm:cxn modelId="{29F91752-F037-4F1B-A03B-B87B84E97F45}" type="presParOf" srcId="{D2D31DF3-44C7-4D1E-91CF-D48D3D06DB7B}" destId="{405CFF86-6824-4390-8A44-F025881F4D16}" srcOrd="10" destOrd="0" presId="urn:microsoft.com/office/officeart/2008/layout/HorizontalMultiLevelHierarchy"/>
    <dgm:cxn modelId="{0A6AED67-A373-4CCF-A9A8-5900A658D8A4}" type="presParOf" srcId="{405CFF86-6824-4390-8A44-F025881F4D16}" destId="{D987E24B-CF74-4301-9D6C-F17C2C838585}" srcOrd="0" destOrd="0" presId="urn:microsoft.com/office/officeart/2008/layout/HorizontalMultiLevelHierarchy"/>
    <dgm:cxn modelId="{8395CADE-D735-4BCE-9409-C5E45977E3ED}" type="presParOf" srcId="{D2D31DF3-44C7-4D1E-91CF-D48D3D06DB7B}" destId="{B3E1D897-9083-49ED-903C-13C6451992ED}" srcOrd="11" destOrd="0" presId="urn:microsoft.com/office/officeart/2008/layout/HorizontalMultiLevelHierarchy"/>
    <dgm:cxn modelId="{C9C6416F-A949-4B8A-9CA7-3D006CB6E641}" type="presParOf" srcId="{B3E1D897-9083-49ED-903C-13C6451992ED}" destId="{4AF841F9-D6CE-4448-9E1D-D94E204A5C4E}" srcOrd="0" destOrd="0" presId="urn:microsoft.com/office/officeart/2008/layout/HorizontalMultiLevelHierarchy"/>
    <dgm:cxn modelId="{7F40618D-F9BC-46E6-A2EA-952459179F86}" type="presParOf" srcId="{B3E1D897-9083-49ED-903C-13C6451992ED}" destId="{BB6BDDC4-2A44-43EC-93FD-2559266824FE}" srcOrd="1" destOrd="0" presId="urn:microsoft.com/office/officeart/2008/layout/HorizontalMultiLevelHierarchy"/>
    <dgm:cxn modelId="{BF845A00-B782-4058-A372-F2E30020C427}" type="presParOf" srcId="{D2D31DF3-44C7-4D1E-91CF-D48D3D06DB7B}" destId="{3817CF1D-EC01-4496-BD83-32C86574502E}" srcOrd="12" destOrd="0" presId="urn:microsoft.com/office/officeart/2008/layout/HorizontalMultiLevelHierarchy"/>
    <dgm:cxn modelId="{2B1BC972-4872-4FFD-8279-9E902CA49C10}" type="presParOf" srcId="{3817CF1D-EC01-4496-BD83-32C86574502E}" destId="{3F95823B-9006-42C1-91F7-E799706CE3AD}" srcOrd="0" destOrd="0" presId="urn:microsoft.com/office/officeart/2008/layout/HorizontalMultiLevelHierarchy"/>
    <dgm:cxn modelId="{81A3D0F7-801A-4744-BA16-4F303FBEE52C}" type="presParOf" srcId="{D2D31DF3-44C7-4D1E-91CF-D48D3D06DB7B}" destId="{73F767BA-D261-45B6-93B9-463E8C77A4AF}" srcOrd="13" destOrd="0" presId="urn:microsoft.com/office/officeart/2008/layout/HorizontalMultiLevelHierarchy"/>
    <dgm:cxn modelId="{4EC04C59-42C3-45E4-AFA8-2C0661E994A1}" type="presParOf" srcId="{73F767BA-D261-45B6-93B9-463E8C77A4AF}" destId="{492BB0BA-B745-490E-96A4-A93ADBA4FF39}" srcOrd="0" destOrd="0" presId="urn:microsoft.com/office/officeart/2008/layout/HorizontalMultiLevelHierarchy"/>
    <dgm:cxn modelId="{150D9001-B7C7-43F4-A133-1B8C0D44FFFC}" type="presParOf" srcId="{73F767BA-D261-45B6-93B9-463E8C77A4AF}" destId="{ECEA64F4-9133-4423-B8FD-70577052EAB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7CF1D-EC01-4496-BD83-32C86574502E}">
      <dsp:nvSpPr>
        <dsp:cNvPr id="0" name=""/>
        <dsp:cNvSpPr/>
      </dsp:nvSpPr>
      <dsp:spPr>
        <a:xfrm>
          <a:off x="1518259" y="2704833"/>
          <a:ext cx="219593" cy="2386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796" y="0"/>
              </a:lnTo>
              <a:lnTo>
                <a:pt x="109796" y="2386402"/>
              </a:lnTo>
              <a:lnTo>
                <a:pt x="219593" y="23864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568144" y="3838122"/>
        <a:ext cx="119824" cy="119824"/>
      </dsp:txXfrm>
    </dsp:sp>
    <dsp:sp modelId="{405CFF86-6824-4390-8A44-F025881F4D16}">
      <dsp:nvSpPr>
        <dsp:cNvPr id="0" name=""/>
        <dsp:cNvSpPr/>
      </dsp:nvSpPr>
      <dsp:spPr>
        <a:xfrm>
          <a:off x="1518259" y="2704833"/>
          <a:ext cx="219593" cy="1590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796" y="0"/>
              </a:lnTo>
              <a:lnTo>
                <a:pt x="109796" y="1590933"/>
              </a:lnTo>
              <a:lnTo>
                <a:pt x="219593" y="1590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87906" y="3460150"/>
        <a:ext cx="80300" cy="80300"/>
      </dsp:txXfrm>
    </dsp:sp>
    <dsp:sp modelId="{FD47D016-A541-4793-88F7-AA91C0BFC2F9}">
      <dsp:nvSpPr>
        <dsp:cNvPr id="0" name=""/>
        <dsp:cNvSpPr/>
      </dsp:nvSpPr>
      <dsp:spPr>
        <a:xfrm>
          <a:off x="1518259" y="2704833"/>
          <a:ext cx="219593" cy="795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796" y="0"/>
              </a:lnTo>
              <a:lnTo>
                <a:pt x="109796" y="795465"/>
              </a:lnTo>
              <a:lnTo>
                <a:pt x="219593" y="7954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07426" y="3081935"/>
        <a:ext cx="41260" cy="41260"/>
      </dsp:txXfrm>
    </dsp:sp>
    <dsp:sp modelId="{6E0D6D44-D73B-43BA-B641-9246520AB238}">
      <dsp:nvSpPr>
        <dsp:cNvPr id="0" name=""/>
        <dsp:cNvSpPr/>
      </dsp:nvSpPr>
      <dsp:spPr>
        <a:xfrm>
          <a:off x="1518259" y="2659110"/>
          <a:ext cx="2195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3"/>
              </a:moveTo>
              <a:lnTo>
                <a:pt x="109796" y="45723"/>
              </a:lnTo>
              <a:lnTo>
                <a:pt x="109796" y="45720"/>
              </a:lnTo>
              <a:lnTo>
                <a:pt x="219593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22566" y="2699340"/>
        <a:ext cx="10979" cy="10979"/>
      </dsp:txXfrm>
    </dsp:sp>
    <dsp:sp modelId="{35142B62-31EC-4C2A-B456-DC2911B8529D}">
      <dsp:nvSpPr>
        <dsp:cNvPr id="0" name=""/>
        <dsp:cNvSpPr/>
      </dsp:nvSpPr>
      <dsp:spPr>
        <a:xfrm>
          <a:off x="1518259" y="1909362"/>
          <a:ext cx="219593" cy="795471"/>
        </a:xfrm>
        <a:custGeom>
          <a:avLst/>
          <a:gdLst/>
          <a:ahLst/>
          <a:cxnLst/>
          <a:rect l="0" t="0" r="0" b="0"/>
          <a:pathLst>
            <a:path>
              <a:moveTo>
                <a:pt x="0" y="795471"/>
              </a:moveTo>
              <a:lnTo>
                <a:pt x="109796" y="795471"/>
              </a:lnTo>
              <a:lnTo>
                <a:pt x="109796" y="0"/>
              </a:lnTo>
              <a:lnTo>
                <a:pt x="2195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07426" y="2286467"/>
        <a:ext cx="41261" cy="41261"/>
      </dsp:txXfrm>
    </dsp:sp>
    <dsp:sp modelId="{9AEEF3E4-040C-429E-BC9B-8ABAC5C0CEBE}">
      <dsp:nvSpPr>
        <dsp:cNvPr id="0" name=""/>
        <dsp:cNvSpPr/>
      </dsp:nvSpPr>
      <dsp:spPr>
        <a:xfrm>
          <a:off x="1518259" y="1113893"/>
          <a:ext cx="219593" cy="1590940"/>
        </a:xfrm>
        <a:custGeom>
          <a:avLst/>
          <a:gdLst/>
          <a:ahLst/>
          <a:cxnLst/>
          <a:rect l="0" t="0" r="0" b="0"/>
          <a:pathLst>
            <a:path>
              <a:moveTo>
                <a:pt x="0" y="1590940"/>
              </a:moveTo>
              <a:lnTo>
                <a:pt x="109796" y="1590940"/>
              </a:lnTo>
              <a:lnTo>
                <a:pt x="109796" y="0"/>
              </a:lnTo>
              <a:lnTo>
                <a:pt x="2195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87906" y="1869213"/>
        <a:ext cx="80301" cy="80301"/>
      </dsp:txXfrm>
    </dsp:sp>
    <dsp:sp modelId="{8FBB7E15-7EBB-463D-A77D-4A7A82CB0170}">
      <dsp:nvSpPr>
        <dsp:cNvPr id="0" name=""/>
        <dsp:cNvSpPr/>
      </dsp:nvSpPr>
      <dsp:spPr>
        <a:xfrm>
          <a:off x="1518259" y="318187"/>
          <a:ext cx="229654" cy="2386646"/>
        </a:xfrm>
        <a:custGeom>
          <a:avLst/>
          <a:gdLst/>
          <a:ahLst/>
          <a:cxnLst/>
          <a:rect l="0" t="0" r="0" b="0"/>
          <a:pathLst>
            <a:path>
              <a:moveTo>
                <a:pt x="0" y="2386646"/>
              </a:moveTo>
              <a:lnTo>
                <a:pt x="114827" y="2386646"/>
              </a:lnTo>
              <a:lnTo>
                <a:pt x="114827" y="0"/>
              </a:lnTo>
              <a:lnTo>
                <a:pt x="2296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573145" y="1451568"/>
        <a:ext cx="119883" cy="119883"/>
      </dsp:txXfrm>
    </dsp:sp>
    <dsp:sp modelId="{95377DBA-F360-4DC7-8955-00889025F7DD}">
      <dsp:nvSpPr>
        <dsp:cNvPr id="0" name=""/>
        <dsp:cNvSpPr/>
      </dsp:nvSpPr>
      <dsp:spPr>
        <a:xfrm rot="16200000">
          <a:off x="-1504754" y="2386646"/>
          <a:ext cx="5409654" cy="636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KONSOLIDIRANI PRORAČUN OPĆINE VIŠKOVO</a:t>
          </a:r>
          <a:endParaRPr lang="en-US" sz="1600" kern="1200" dirty="0"/>
        </a:p>
      </dsp:txBody>
      <dsp:txXfrm>
        <a:off x="-1504754" y="2386646"/>
        <a:ext cx="5409654" cy="636374"/>
      </dsp:txXfrm>
    </dsp:sp>
    <dsp:sp modelId="{95D71350-92DA-49D7-A4B3-442260319E1F}">
      <dsp:nvSpPr>
        <dsp:cNvPr id="0" name=""/>
        <dsp:cNvSpPr/>
      </dsp:nvSpPr>
      <dsp:spPr>
        <a:xfrm>
          <a:off x="1747914" y="0"/>
          <a:ext cx="2087309" cy="636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OPĆINA VIŠKOVO</a:t>
          </a:r>
          <a:endParaRPr lang="en-US" sz="1100" kern="1200" dirty="0"/>
        </a:p>
      </dsp:txBody>
      <dsp:txXfrm>
        <a:off x="1747914" y="0"/>
        <a:ext cx="2087309" cy="636374"/>
      </dsp:txXfrm>
    </dsp:sp>
    <dsp:sp modelId="{07C8026D-BF7C-4FF0-ADCB-0C723ECFADE0}">
      <dsp:nvSpPr>
        <dsp:cNvPr id="0" name=""/>
        <dsp:cNvSpPr/>
      </dsp:nvSpPr>
      <dsp:spPr>
        <a:xfrm>
          <a:off x="1737853" y="795706"/>
          <a:ext cx="2087309" cy="636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DJEČJI VRTIĆ VIŠKOVO</a:t>
          </a:r>
          <a:endParaRPr lang="en-US" sz="1100" kern="1200" dirty="0"/>
        </a:p>
      </dsp:txBody>
      <dsp:txXfrm>
        <a:off x="1737853" y="795706"/>
        <a:ext cx="2087309" cy="636374"/>
      </dsp:txXfrm>
    </dsp:sp>
    <dsp:sp modelId="{96DCC81D-6C9D-4AE0-80F2-14BE63779F04}">
      <dsp:nvSpPr>
        <dsp:cNvPr id="0" name=""/>
        <dsp:cNvSpPr/>
      </dsp:nvSpPr>
      <dsp:spPr>
        <a:xfrm>
          <a:off x="1737853" y="1591174"/>
          <a:ext cx="2087309" cy="636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KNJIŽNICA I ČITAONICA                  „Halubajska zora”</a:t>
          </a:r>
          <a:endParaRPr lang="en-US" sz="1100" kern="1200" dirty="0"/>
        </a:p>
      </dsp:txBody>
      <dsp:txXfrm>
        <a:off x="1737853" y="1591174"/>
        <a:ext cx="2087309" cy="636374"/>
      </dsp:txXfrm>
    </dsp:sp>
    <dsp:sp modelId="{F4F35922-61F6-4838-B932-2149C935B5B7}">
      <dsp:nvSpPr>
        <dsp:cNvPr id="0" name=""/>
        <dsp:cNvSpPr/>
      </dsp:nvSpPr>
      <dsp:spPr>
        <a:xfrm>
          <a:off x="1737853" y="2386643"/>
          <a:ext cx="2087309" cy="636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KUĆA HALUBAJSKEGA  ZVONČARA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 </a:t>
          </a:r>
          <a:endParaRPr lang="en-US" sz="1100" kern="1200" dirty="0"/>
        </a:p>
      </dsp:txBody>
      <dsp:txXfrm>
        <a:off x="1737853" y="2386643"/>
        <a:ext cx="2087309" cy="636374"/>
      </dsp:txXfrm>
    </dsp:sp>
    <dsp:sp modelId="{DBFDF85B-2B32-4E93-BEC2-ED0A7ED4689D}">
      <dsp:nvSpPr>
        <dsp:cNvPr id="0" name=""/>
        <dsp:cNvSpPr/>
      </dsp:nvSpPr>
      <dsp:spPr>
        <a:xfrm>
          <a:off x="1737853" y="3182111"/>
          <a:ext cx="2087309" cy="636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MJESNI ODBOR MARČELJI</a:t>
          </a:r>
        </a:p>
      </dsp:txBody>
      <dsp:txXfrm>
        <a:off x="1737853" y="3182111"/>
        <a:ext cx="2087309" cy="636374"/>
      </dsp:txXfrm>
    </dsp:sp>
    <dsp:sp modelId="{4AF841F9-D6CE-4448-9E1D-D94E204A5C4E}">
      <dsp:nvSpPr>
        <dsp:cNvPr id="0" name=""/>
        <dsp:cNvSpPr/>
      </dsp:nvSpPr>
      <dsp:spPr>
        <a:xfrm>
          <a:off x="1737853" y="3977580"/>
          <a:ext cx="2087309" cy="636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VIJEĆE BOŠNJAČKE NACIONALNE MANJINE	</a:t>
          </a:r>
          <a:endParaRPr lang="en-US" sz="1100" kern="1200" dirty="0"/>
        </a:p>
      </dsp:txBody>
      <dsp:txXfrm>
        <a:off x="1737853" y="3977580"/>
        <a:ext cx="2087309" cy="636374"/>
      </dsp:txXfrm>
    </dsp:sp>
    <dsp:sp modelId="{492BB0BA-B745-490E-96A4-A93ADBA4FF39}">
      <dsp:nvSpPr>
        <dsp:cNvPr id="0" name=""/>
        <dsp:cNvSpPr/>
      </dsp:nvSpPr>
      <dsp:spPr>
        <a:xfrm>
          <a:off x="1737853" y="4773048"/>
          <a:ext cx="2087309" cy="636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VIJEĆE SRPSKE NACIONALNE MANJINE</a:t>
          </a:r>
          <a:endParaRPr lang="en-US" sz="1100" kern="1200" dirty="0"/>
        </a:p>
      </dsp:txBody>
      <dsp:txXfrm>
        <a:off x="1737853" y="4773048"/>
        <a:ext cx="2087309" cy="636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9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4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12/12/2023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9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12/12/2023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12/12/2023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2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12/12/2023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8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2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opcina-viskovo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cina-viskovo.hr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Sit Dolor Amet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2CF6DD-7FE8-4063-9551-1B7BBCE92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8617579" cy="685799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9ACD3F7A-0C23-7629-41D2-8864EC673E1E}"/>
              </a:ext>
            </a:extLst>
          </p:cNvPr>
          <p:cNvSpPr/>
          <p:nvPr/>
        </p:nvSpPr>
        <p:spPr>
          <a:xfrm>
            <a:off x="8587407" y="-5"/>
            <a:ext cx="3604593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aslov 6">
            <a:extLst>
              <a:ext uri="{FF2B5EF4-FFF2-40B4-BE49-F238E27FC236}">
                <a16:creationId xmlns:a16="http://schemas.microsoft.com/office/drawing/2014/main" id="{D07AAA23-F9AA-4522-ABDA-0C60574DE021}"/>
              </a:ext>
            </a:extLst>
          </p:cNvPr>
          <p:cNvSpPr txBox="1">
            <a:spLocks/>
          </p:cNvSpPr>
          <p:nvPr/>
        </p:nvSpPr>
        <p:spPr>
          <a:xfrm>
            <a:off x="8809589" y="239486"/>
            <a:ext cx="3135668" cy="637902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FF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i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endParaRPr lang="hr-HR" sz="33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0000"/>
              </a:lnSpc>
            </a:pPr>
            <a:endParaRPr lang="hr-HR" sz="33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0000"/>
              </a:lnSpc>
            </a:pPr>
            <a:endParaRPr lang="hr-HR" sz="33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70000"/>
              </a:lnSpc>
            </a:pPr>
            <a:r>
              <a:rPr lang="hr-HR" sz="33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IZMJENE I DOPUNE PRORAČUNA    </a:t>
            </a:r>
          </a:p>
          <a:p>
            <a:pPr algn="r">
              <a:lnSpc>
                <a:spcPct val="170000"/>
              </a:lnSpc>
            </a:pPr>
            <a:r>
              <a:rPr lang="hr-HR" sz="33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OPĆINE VIŠKOVO</a:t>
            </a:r>
          </a:p>
          <a:p>
            <a:pPr algn="r">
              <a:lnSpc>
                <a:spcPct val="170000"/>
              </a:lnSpc>
            </a:pPr>
            <a:r>
              <a:rPr lang="hr-HR" sz="33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2023. GODINU </a:t>
            </a:r>
            <a:endParaRPr lang="en-US" sz="33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0000"/>
              </a:lnSpc>
            </a:pPr>
            <a:endParaRPr lang="hr-HR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0000"/>
              </a:lnSpc>
            </a:pPr>
            <a:endParaRPr lang="hr-HR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0000"/>
              </a:lnSpc>
            </a:pPr>
            <a:r>
              <a:rPr lang="en-US" sz="20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hr-HR" sz="20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hr-HR" sz="20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ODIČ ZA GRAĐANE  </a:t>
            </a:r>
            <a:r>
              <a:rPr lang="hr-HR" sz="16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hr-HR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600" dirty="0">
              <a:solidFill>
                <a:srgbClr val="FFF8E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00000"/>
              </a:lnSpc>
            </a:pPr>
            <a:r>
              <a:rPr lang="hr-HR" sz="16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Prosinac</a:t>
            </a:r>
            <a:r>
              <a:rPr lang="en-US" sz="1600" dirty="0">
                <a:solidFill>
                  <a:srgbClr val="FFF8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2023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EA79B4D-52BE-707C-7163-AE1CE643D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0863" y="506905"/>
            <a:ext cx="372906" cy="49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5B032E-BC7C-C7F9-88F9-C7CD0DE82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80" y="1239846"/>
            <a:ext cx="3148013" cy="2255383"/>
          </a:xfrm>
        </p:spPr>
        <p:txBody>
          <a:bodyPr>
            <a:noAutofit/>
          </a:bodyPr>
          <a:lstStyle/>
          <a:p>
            <a:pPr algn="ctr" defTabSz="457200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hr-HR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  </a:t>
            </a:r>
            <a:br>
              <a:rPr lang="hr-HR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br>
              <a:rPr lang="hr-HR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br>
              <a:rPr lang="hr-HR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OBRAZLOŽENJE</a:t>
            </a:r>
            <a:r>
              <a:rPr lang="hr-HR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II. IZMJENA RASHODA I IZDATAKA</a:t>
            </a:r>
            <a:endParaRPr lang="en-US" sz="18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3DDB03CD-70A9-89E2-4EF6-090783F88C0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819970" y="1350237"/>
            <a:ext cx="7298109" cy="483655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smanjenje rashoda za nabavu </a:t>
            </a:r>
            <a:r>
              <a:rPr lang="hr-HR" sz="1400" spc="-60" dirty="0" err="1">
                <a:ea typeface="Calibri" panose="020F0502020204030204" pitchFamily="34" charset="0"/>
                <a:cs typeface="Calibri" panose="020F0502020204030204" pitchFamily="34" charset="0"/>
              </a:rPr>
              <a:t>neproizvedene</a:t>
            </a: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 dugotrajne imovine (otkup zemljišta za groblje Viškovo i </a:t>
            </a:r>
            <a:r>
              <a:rPr lang="hr-HR" sz="1400" spc="-60" dirty="0" err="1">
                <a:ea typeface="Calibri" panose="020F0502020204030204" pitchFamily="34" charset="0"/>
                <a:cs typeface="Calibri" panose="020F0502020204030204" pitchFamily="34" charset="0"/>
              </a:rPr>
              <a:t>Ćikovina</a:t>
            </a: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, zemljišta u Radnoj zoni </a:t>
            </a:r>
            <a:r>
              <a:rPr lang="hr-HR" sz="1400" spc="-60" dirty="0" err="1">
                <a:ea typeface="Calibri" panose="020F0502020204030204" pitchFamily="34" charset="0"/>
                <a:cs typeface="Calibri" panose="020F0502020204030204" pitchFamily="34" charset="0"/>
              </a:rPr>
              <a:t>Marišćina</a:t>
            </a: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 te izrada projektne dokumentacije za groblje Viškovo-Kastav, što je pomaknuto sve u 2024. godinu) te rashoda za nabavu proizvedene dugotrajne imovine (pomicanje investicija iz 2023. u 2024. godinu i to: novi dječji vrtić i jaslice Viškovo, izgradnja kolektora Marinići, modernizacija javne rasvjete i dr.) </a:t>
            </a:r>
          </a:p>
          <a:p>
            <a:pPr algn="just">
              <a:lnSpc>
                <a:spcPct val="150000"/>
              </a:lnSpc>
            </a:pP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povećanje naknada građanima i kućanstvima (za sufinanciranje potreba u okviru predškolskog odgoja te ostalih prava u okviru programa obrazovanja, obiteljske i socijalne skrbi) </a:t>
            </a:r>
          </a:p>
          <a:p>
            <a:pPr algn="just">
              <a:lnSpc>
                <a:spcPct val="150000"/>
              </a:lnSpc>
            </a:pP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smanjenje dodatnih ulaganja na građevinskim objektima (odustajanje od uređenja prizemlja zgrade Općine, izrada prometnih rješenja i mjera smirivanja prometa, dodatna ulaganja na groblju)</a:t>
            </a:r>
          </a:p>
          <a:p>
            <a:pPr algn="just">
              <a:lnSpc>
                <a:spcPct val="150000"/>
              </a:lnSpc>
            </a:pP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smanjenje materijalnih rashoda (rashodi za energiju, materijal i sirovine, intelektualne i osobne usluge, investicijsko i tekuće održavanje) te financijskih rashoda (rashodi za kamate, bankarske usluge i usluge platnog prometa) </a:t>
            </a:r>
          </a:p>
          <a:p>
            <a:pPr algn="just">
              <a:lnSpc>
                <a:spcPct val="150000"/>
              </a:lnSpc>
            </a:pP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usklađenje </a:t>
            </a:r>
            <a:r>
              <a:rPr lang="hr-HR" sz="1400" spc="-60">
                <a:ea typeface="Calibri" panose="020F0502020204030204" pitchFamily="34" charset="0"/>
                <a:cs typeface="Calibri" panose="020F0502020204030204" pitchFamily="34" charset="0"/>
              </a:rPr>
              <a:t>ostalih rashoda prema potrebama </a:t>
            </a:r>
            <a:r>
              <a:rPr lang="hr-HR" sz="1400" spc="-60" dirty="0">
                <a:ea typeface="Calibri" panose="020F0502020204030204" pitchFamily="34" charset="0"/>
                <a:cs typeface="Calibri" panose="020F0502020204030204" pitchFamily="34" charset="0"/>
              </a:rPr>
              <a:t>do kraja proračunske godine</a:t>
            </a:r>
          </a:p>
        </p:txBody>
      </p:sp>
      <p:sp>
        <p:nvSpPr>
          <p:cNvPr id="3" name="Rezervirano mjesto sadržaja 7">
            <a:extLst>
              <a:ext uri="{FF2B5EF4-FFF2-40B4-BE49-F238E27FC236}">
                <a16:creationId xmlns:a16="http://schemas.microsoft.com/office/drawing/2014/main" id="{B2DA82B7-0422-957D-EBAC-6AA097664E31}"/>
              </a:ext>
            </a:extLst>
          </p:cNvPr>
          <p:cNvSpPr txBox="1">
            <a:spLocks/>
          </p:cNvSpPr>
          <p:nvPr/>
        </p:nvSpPr>
        <p:spPr>
          <a:xfrm>
            <a:off x="3617912" y="1161646"/>
            <a:ext cx="8574087" cy="2719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0309DE24-773A-3A94-1A93-3B6BCEAE4783}"/>
              </a:ext>
            </a:extLst>
          </p:cNvPr>
          <p:cNvSpPr/>
          <p:nvPr/>
        </p:nvSpPr>
        <p:spPr>
          <a:xfrm>
            <a:off x="3819970" y="781587"/>
            <a:ext cx="7298109" cy="427996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  <a:p>
            <a:pPr algn="ctr"/>
            <a:r>
              <a:rPr lang="hr-HR" dirty="0">
                <a:solidFill>
                  <a:schemeClr val="tx1"/>
                </a:solidFill>
              </a:rPr>
              <a:t>IZMJENE RASHODA I IZDATAKA 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22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A80F21FE-4EF5-6577-1409-11FE5446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50" y="939011"/>
            <a:ext cx="2752929" cy="4718305"/>
          </a:xfrm>
        </p:spPr>
        <p:txBody>
          <a:bodyPr>
            <a:noAutofit/>
          </a:bodyPr>
          <a:lstStyle/>
          <a:p>
            <a:pPr algn="ctr" defTabSz="457200"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Calibri tijelo"/>
                <a:cs typeface="Calibri" panose="020F0502020204030204" pitchFamily="34" charset="0"/>
              </a:rPr>
              <a:t>KONTAKTI</a:t>
            </a:r>
            <a:r>
              <a:rPr lang="hr-HR" sz="1800" b="1" dirty="0">
                <a:solidFill>
                  <a:schemeClr val="bg1"/>
                </a:solidFill>
                <a:latin typeface="Calibri tijelo"/>
                <a:cs typeface="Calibri" panose="020F0502020204030204" pitchFamily="34" charset="0"/>
              </a:rPr>
              <a:t> </a:t>
            </a:r>
            <a:br>
              <a:rPr lang="hr-HR" sz="1800" b="1" dirty="0">
                <a:solidFill>
                  <a:schemeClr val="bg1"/>
                </a:solidFill>
                <a:latin typeface="Calibri tijelo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Calibri tijelo"/>
                <a:cs typeface="Calibri" panose="020F0502020204030204" pitchFamily="34" charset="0"/>
              </a:rPr>
              <a:t> I </a:t>
            </a:r>
            <a:r>
              <a:rPr lang="hr-HR" sz="1800" b="1" dirty="0">
                <a:solidFill>
                  <a:schemeClr val="bg1"/>
                </a:solidFill>
                <a:latin typeface="Calibri tijelo"/>
                <a:cs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Calibri tijelo"/>
                <a:cs typeface="Calibri" panose="020F0502020204030204" pitchFamily="34" charset="0"/>
              </a:rPr>
              <a:t>INFORMACIJE</a:t>
            </a:r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381B6E81-B30B-12C3-FC02-AE7826C8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739" y="760577"/>
            <a:ext cx="7707910" cy="52951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1600" dirty="0"/>
              <a:t>                                                                  </a:t>
            </a:r>
          </a:p>
          <a:p>
            <a:pPr marL="0" indent="0" algn="ctr">
              <a:buNone/>
            </a:pPr>
            <a:endParaRPr lang="hr-HR" sz="4600" dirty="0"/>
          </a:p>
          <a:p>
            <a:pPr marL="0" indent="0" algn="ctr">
              <a:buNone/>
            </a:pPr>
            <a:endParaRPr lang="hr-HR" sz="4600" dirty="0"/>
          </a:p>
          <a:p>
            <a:pPr marL="0" indent="0" algn="ctr">
              <a:buNone/>
            </a:pPr>
            <a:endParaRPr lang="hr-HR" sz="4600" dirty="0"/>
          </a:p>
          <a:p>
            <a:pPr marL="0" indent="0" algn="ctr">
              <a:buNone/>
            </a:pPr>
            <a:r>
              <a:rPr lang="hr-HR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OPĆINA VIŠKOVO</a:t>
            </a:r>
          </a:p>
          <a:p>
            <a:pPr marL="0" indent="0" algn="ctr">
              <a:buNone/>
            </a:pPr>
            <a:r>
              <a:rPr lang="en-US" sz="7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Vozišće</a:t>
            </a:r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51</a:t>
            </a:r>
            <a:r>
              <a:rPr lang="hr-HR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216 Viškovo</a:t>
            </a:r>
            <a:endParaRPr lang="hr-HR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r-HR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</a:t>
            </a:r>
            <a:r>
              <a:rPr lang="en-US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opcina-viskovo.hr</a:t>
            </a:r>
            <a:r>
              <a:rPr lang="hr-HR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tel.: </a:t>
            </a:r>
            <a:r>
              <a:rPr lang="hr-HR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51 503 770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e</a:t>
            </a:r>
            <a:r>
              <a:rPr lang="hr-HR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mail: </a:t>
            </a:r>
            <a:r>
              <a:rPr lang="hr-HR" sz="7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pisarnica@opcina-viskovo.hr</a:t>
            </a:r>
            <a:endParaRPr lang="en-US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4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D9161237-26BE-A8B2-561E-D77E6D088C80}"/>
              </a:ext>
            </a:extLst>
          </p:cNvPr>
          <p:cNvSpPr txBox="1"/>
          <p:nvPr/>
        </p:nvSpPr>
        <p:spPr>
          <a:xfrm>
            <a:off x="9092725" y="1948441"/>
            <a:ext cx="173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C3EC530-E063-633D-CADC-A3D2113B2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673" y="1180550"/>
            <a:ext cx="446041" cy="59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0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641993" y="1585610"/>
            <a:ext cx="3584476" cy="417425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r-HR" sz="1400" spc="-60" noProof="1">
                <a:latin typeface="Calibri" panose="020F0502020204030204" pitchFamily="34" charset="0"/>
                <a:cs typeface="Calibri" panose="020F0502020204030204" pitchFamily="34" charset="0"/>
              </a:rPr>
              <a:t>temeljni</a:t>
            </a: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 financijski akt Općine koji donosi Općinsko vijeće</a:t>
            </a:r>
          </a:p>
          <a:p>
            <a:pPr algn="just">
              <a:lnSpc>
                <a:spcPct val="150000"/>
              </a:lnSpc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sadrži plan za proračunsku godinu i projekcije za sljedeće dvije proračunske godine u kojima se procjenjuju prihodi i primici te utvrđuju rashodi i izdaci Općine Viškovo i njezinih proračunskih korisnika</a:t>
            </a:r>
            <a:endParaRPr lang="en-US" sz="1400" spc="-6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godišnji </a:t>
            </a:r>
            <a:r>
              <a:rPr lang="en-US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plan koji </a:t>
            </a: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sadrži raspodjelu sredstava za programe odnosno aktivnosti i projekte važne za funkcioniranje</a:t>
            </a:r>
            <a:r>
              <a:rPr lang="en-US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održavanja i unaprjeđenje života u Općini Viškovo</a:t>
            </a:r>
            <a:endParaRPr lang="en-US" sz="1400"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C38103C5-D4EE-2979-E9AA-06C615D4672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7779790" y="1854436"/>
            <a:ext cx="3425371" cy="352086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izmjena proračunskih iznosa odnosno njihovo povećanje ili smanjenje u odnosu na ranije usvojeni plan Proračuna </a:t>
            </a:r>
          </a:p>
          <a:p>
            <a:pPr algn="just">
              <a:lnSpc>
                <a:spcPct val="150000"/>
              </a:lnSpc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naknadna promjena ili uravnoteženje Proračuna zbog većeg ili manjeg ostvarenja prihoda ili troškova u odnosu na plan Proračuna</a:t>
            </a:r>
            <a:endParaRPr lang="en-US" sz="1400" spc="-6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izmjene i dopune Proračuna nazivaju se i  rebalans Proračuna 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2B8AE10F-7328-57BB-0015-116459CE115B}"/>
              </a:ext>
            </a:extLst>
          </p:cNvPr>
          <p:cNvSpPr txBox="1"/>
          <p:nvPr/>
        </p:nvSpPr>
        <p:spPr>
          <a:xfrm>
            <a:off x="515156" y="2905652"/>
            <a:ext cx="2446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/>
              <a:t> </a:t>
            </a:r>
            <a:r>
              <a:rPr lang="hr-HR" b="1" dirty="0">
                <a:solidFill>
                  <a:schemeClr val="bg1"/>
                </a:solidFill>
                <a:latin typeface="+mj-lt"/>
              </a:rPr>
              <a:t>OPĆENITO</a:t>
            </a:r>
            <a:r>
              <a:rPr lang="hr-HR" b="1" dirty="0">
                <a:solidFill>
                  <a:schemeClr val="bg1"/>
                </a:solidFill>
              </a:rPr>
              <a:t>  O PRORAČUNU,  IZMJENAMA I DOPUNAMA PRORAČUNA</a:t>
            </a:r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8F105265-1151-4D40-18EB-0394CAA016A6}"/>
              </a:ext>
            </a:extLst>
          </p:cNvPr>
          <p:cNvSpPr/>
          <p:nvPr/>
        </p:nvSpPr>
        <p:spPr>
          <a:xfrm>
            <a:off x="3708743" y="746975"/>
            <a:ext cx="3399742" cy="69382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ŠTO JE PRORAČUN ? </a:t>
            </a: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37D070D4-AD23-C201-A772-71B1735793B9}"/>
              </a:ext>
            </a:extLst>
          </p:cNvPr>
          <p:cNvSpPr/>
          <p:nvPr/>
        </p:nvSpPr>
        <p:spPr>
          <a:xfrm>
            <a:off x="7957759" y="746975"/>
            <a:ext cx="3247402" cy="693829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  <a:p>
            <a:pPr algn="ctr"/>
            <a:r>
              <a:rPr lang="hr-HR" dirty="0">
                <a:solidFill>
                  <a:schemeClr val="tx1"/>
                </a:solidFill>
              </a:rPr>
              <a:t>ŠTO SU IZMJENE I DOPUNE PRORAČUNA? 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F56BD193-DE85-8817-733E-D62C3499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507" y="1418603"/>
            <a:ext cx="7819047" cy="12533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Proračun Općine Viškovo z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2023. </a:t>
            </a: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godinu u iznosu od 19.762.426 EUR Općinsko vijeće Općine Viškovo donijelo je na 14. sjednici održanoj 15. prosinca 2022. godine. 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Proračun  je objavljen na službenim stranicama Općine Viškovo                                                                               </a:t>
            </a:r>
            <a:b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www.opcina-viskovo.hr</a:t>
            </a:r>
            <a:r>
              <a:rPr lang="hr-HR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kao i u „Službenim novinama Općine Viškovo” broj  21/22.  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8936AF92-D936-4054-A254-6CD849403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72199" y="3271464"/>
            <a:ext cx="7702253" cy="11546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izmjene i dopune Proračuna Općine Viškovo za </a:t>
            </a:r>
            <a:r>
              <a:rPr lang="en-US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2023.</a:t>
            </a:r>
            <a:r>
              <a:rPr lang="hr-HR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godinu u iznosu od 21.981.497 EUR Općinsko vijeće Općine Viškovo donijelo je na 20. sjednici održanoj 27. srpnja 2023. godine.  Proračun Općine Viškovo za 2023. godinu, I. izmjenama  i dopunama uvećan je za ukupno 2.219.071 EUR ili 11% više u odnosu na izvorni plan proračuna.  </a:t>
            </a:r>
            <a:endParaRPr lang="en-US" spc="-6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042924BA-6AC9-1509-9FAA-3DA54C2E60DE}"/>
              </a:ext>
            </a:extLst>
          </p:cNvPr>
          <p:cNvSpPr txBox="1"/>
          <p:nvPr/>
        </p:nvSpPr>
        <p:spPr>
          <a:xfrm>
            <a:off x="817547" y="1572721"/>
            <a:ext cx="20338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PRORAČUN </a:t>
            </a:r>
            <a:endParaRPr lang="hr-HR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OPĆINE VIŠKOVO</a:t>
            </a: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2023. GODINU, I.IZMJENE I </a:t>
            </a:r>
            <a:r>
              <a:rPr lang="hr-HR" b="1" dirty="0">
                <a:solidFill>
                  <a:schemeClr val="bg1"/>
                </a:solidFill>
                <a:latin typeface="Calibri tijelo"/>
                <a:ea typeface="Calibri" panose="020F0502020204030204" pitchFamily="34" charset="0"/>
                <a:cs typeface="Calibri" panose="020F0502020204030204" pitchFamily="34" charset="0"/>
              </a:rPr>
              <a:t>DOPUNE</a:t>
            </a: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PRORAČUNA OPĆINE VIŠKOVO ZA 2023. GODINU TE II. IZMJENE I DOPUNE PRORAČUNA OPĆINE VIŠKOVO</a:t>
            </a:r>
            <a:endParaRPr lang="hr-HR" dirty="0"/>
          </a:p>
        </p:txBody>
      </p:sp>
      <p:sp>
        <p:nvSpPr>
          <p:cNvPr id="3" name="Pravokutnik: zaobljeni kutovi 2">
            <a:extLst>
              <a:ext uri="{FF2B5EF4-FFF2-40B4-BE49-F238E27FC236}">
                <a16:creationId xmlns:a16="http://schemas.microsoft.com/office/drawing/2014/main" id="{7B43ABE3-EE13-EF6D-A2FA-7AB630A2B034}"/>
              </a:ext>
            </a:extLst>
          </p:cNvPr>
          <p:cNvSpPr/>
          <p:nvPr/>
        </p:nvSpPr>
        <p:spPr>
          <a:xfrm>
            <a:off x="3640508" y="762491"/>
            <a:ext cx="7733944" cy="492385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PRORAČUN OPĆINE VIŠKOVO ZA 2023. GODINU</a:t>
            </a:r>
          </a:p>
          <a:p>
            <a:pPr algn="ctr"/>
            <a:endParaRPr lang="hr-HR" dirty="0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4FDB45B9-8C4C-8E46-ABEB-169BA2853EDF}"/>
              </a:ext>
            </a:extLst>
          </p:cNvPr>
          <p:cNvSpPr/>
          <p:nvPr/>
        </p:nvSpPr>
        <p:spPr>
          <a:xfrm>
            <a:off x="3640507" y="2714215"/>
            <a:ext cx="7733945" cy="468168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IZMJENE I DOPUNE PRORAČUNA OPĆINE VIŠKOVO ZA 2023. GODINU</a:t>
            </a:r>
          </a:p>
          <a:p>
            <a:pPr algn="ctr"/>
            <a:endParaRPr lang="hr-HR" dirty="0">
              <a:ln>
                <a:solidFill>
                  <a:schemeClr val="bg1">
                    <a:lumMod val="75000"/>
                  </a:schemeClr>
                </a:solidFill>
              </a:ln>
            </a:endParaRPr>
          </a:p>
        </p:txBody>
      </p:sp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2BF63CEB-53A7-B50D-4D04-9EC0B3B11DDE}"/>
              </a:ext>
            </a:extLst>
          </p:cNvPr>
          <p:cNvSpPr/>
          <p:nvPr/>
        </p:nvSpPr>
        <p:spPr>
          <a:xfrm>
            <a:off x="3640507" y="4411715"/>
            <a:ext cx="7733946" cy="468168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-HR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IZMJENE I DOPUNE PRORAČUNA OPĆINE VIŠKOVO ZA 2023. GODINU</a:t>
            </a:r>
          </a:p>
          <a:p>
            <a:pPr algn="ctr"/>
            <a:endParaRPr lang="hr-HR" dirty="0">
              <a:ln>
                <a:solidFill>
                  <a:schemeClr val="bg1">
                    <a:lumMod val="75000"/>
                  </a:schemeClr>
                </a:solidFill>
              </a:ln>
            </a:endParaRPr>
          </a:p>
        </p:txBody>
      </p:sp>
      <p:sp>
        <p:nvSpPr>
          <p:cNvPr id="9" name="Rezervirano mjesto teksta 6">
            <a:extLst>
              <a:ext uri="{FF2B5EF4-FFF2-40B4-BE49-F238E27FC236}">
                <a16:creationId xmlns:a16="http://schemas.microsoft.com/office/drawing/2014/main" id="{13DF2944-CFC6-D067-318C-65F4B5B4B926}"/>
              </a:ext>
            </a:extLst>
          </p:cNvPr>
          <p:cNvSpPr txBox="1">
            <a:spLocks/>
          </p:cNvSpPr>
          <p:nvPr/>
        </p:nvSpPr>
        <p:spPr>
          <a:xfrm>
            <a:off x="3640507" y="4989041"/>
            <a:ext cx="7702253" cy="11546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r-HR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izmjene i dopune Proračuna Općine Viškovo za </a:t>
            </a:r>
            <a:r>
              <a:rPr lang="en-US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2023.</a:t>
            </a:r>
            <a:r>
              <a:rPr lang="hr-HR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godinu u iznosu od 19.178.850 EUR Općinsko vijeće Općine Viškovo donijelo je na 23. sjednici održanoj 30. studenog 2023. godine.  Proračun Općine Viškovo za 2023. godinu, II. izmjenama  i dopunama umanjen je za ukupno 2.802.647 EUR ili 13% manje  u odnosu na tekući plan proračuna.  </a:t>
            </a:r>
            <a:endParaRPr lang="en-US" spc="-6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0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>
            <a:extLst>
              <a:ext uri="{FF2B5EF4-FFF2-40B4-BE49-F238E27FC236}">
                <a16:creationId xmlns:a16="http://schemas.microsoft.com/office/drawing/2014/main" id="{169889DB-45DF-5CA7-D2F6-FD1EA308174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DE7474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SzPct val="51000"/>
            </a:pPr>
            <a:br>
              <a:rPr lang="en-US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500" dirty="0"/>
              <a:t> </a:t>
            </a:r>
            <a:br>
              <a:rPr lang="en-US" sz="1500" dirty="0"/>
            </a:br>
            <a:br>
              <a:rPr lang="en-US" sz="1500" dirty="0"/>
            </a:br>
            <a:endParaRPr lang="en-US" sz="1500" dirty="0"/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D42F13BE-D257-50DA-7DC7-46B79F016D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871575"/>
              </p:ext>
            </p:extLst>
          </p:nvPr>
        </p:nvGraphicFramePr>
        <p:xfrm>
          <a:off x="3979008" y="1770855"/>
          <a:ext cx="3233642" cy="4206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kstniOkvir 14">
            <a:extLst>
              <a:ext uri="{FF2B5EF4-FFF2-40B4-BE49-F238E27FC236}">
                <a16:creationId xmlns:a16="http://schemas.microsoft.com/office/drawing/2014/main" id="{B6E78882-5546-477F-A9F3-5B18350A1141}"/>
              </a:ext>
            </a:extLst>
          </p:cNvPr>
          <p:cNvSpPr txBox="1"/>
          <p:nvPr/>
        </p:nvSpPr>
        <p:spPr>
          <a:xfrm>
            <a:off x="572568" y="827307"/>
            <a:ext cx="2444098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r-HR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b="1" dirty="0">
              <a:solidFill>
                <a:schemeClr val="bg1"/>
              </a:solidFill>
            </a:endParaRPr>
          </a:p>
          <a:p>
            <a:pPr algn="ctr"/>
            <a:endParaRPr lang="hr-HR" b="1" dirty="0">
              <a:solidFill>
                <a:schemeClr val="bg1"/>
              </a:solidFill>
            </a:endParaRPr>
          </a:p>
          <a:p>
            <a:pPr algn="ctr"/>
            <a:endParaRPr lang="hr-HR" b="1" dirty="0">
              <a:solidFill>
                <a:schemeClr val="bg1"/>
              </a:solidFill>
            </a:endParaRPr>
          </a:p>
          <a:p>
            <a:pPr algn="ctr"/>
            <a:endParaRPr lang="hr-HR" b="1" dirty="0">
              <a:solidFill>
                <a:schemeClr val="bg1"/>
              </a:solidFill>
            </a:endParaRPr>
          </a:p>
          <a:p>
            <a:pPr algn="ctr"/>
            <a:endParaRPr lang="hr-HR" b="1" dirty="0">
              <a:solidFill>
                <a:schemeClr val="bg1"/>
              </a:solidFill>
            </a:endParaRPr>
          </a:p>
          <a:p>
            <a:pPr algn="ctr"/>
            <a:r>
              <a:rPr lang="hr-HR" b="1" dirty="0">
                <a:solidFill>
                  <a:schemeClr val="bg1"/>
                </a:solidFill>
                <a:latin typeface="+mj-lt"/>
              </a:rPr>
              <a:t>KONSOLIDIRANI PRORAČUN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Pravokutnik: zaobljeni kutovi 1">
            <a:extLst>
              <a:ext uri="{FF2B5EF4-FFF2-40B4-BE49-F238E27FC236}">
                <a16:creationId xmlns:a16="http://schemas.microsoft.com/office/drawing/2014/main" id="{2DF0EB78-51E4-90E4-5FE6-7FA67068AB5C}"/>
              </a:ext>
            </a:extLst>
          </p:cNvPr>
          <p:cNvSpPr/>
          <p:nvPr/>
        </p:nvSpPr>
        <p:spPr>
          <a:xfrm>
            <a:off x="4153066" y="816188"/>
            <a:ext cx="3059584" cy="516154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hr-HR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Proračun Općine Viškovo, kao i u I. i II. izmjene i dopune Proračuna uključene su i izmjene i dopune plana prihoda i rashoda proračunskih korisnika Općine Viškovo što znači da su njihovi financijski planovi sastavni dio konsolidiranog Proračuna Općine Viškovo </a:t>
            </a:r>
          </a:p>
        </p:txBody>
      </p:sp>
      <p:graphicFrame>
        <p:nvGraphicFramePr>
          <p:cNvPr id="3" name="Dijagram 2">
            <a:extLst>
              <a:ext uri="{FF2B5EF4-FFF2-40B4-BE49-F238E27FC236}">
                <a16:creationId xmlns:a16="http://schemas.microsoft.com/office/drawing/2014/main" id="{1C0F16D6-1705-5D5C-342D-C08AD6D4B3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8467248"/>
              </p:ext>
            </p:extLst>
          </p:nvPr>
        </p:nvGraphicFramePr>
        <p:xfrm>
          <a:off x="7212650" y="816188"/>
          <a:ext cx="4509180" cy="5409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926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FA387E02-F067-6BCF-424C-540FF4AE6B2B}"/>
              </a:ext>
            </a:extLst>
          </p:cNvPr>
          <p:cNvSpPr txBox="1"/>
          <p:nvPr/>
        </p:nvSpPr>
        <p:spPr>
          <a:xfrm>
            <a:off x="5642042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BA64901-82F5-1112-8948-27C63BBB28B5}"/>
              </a:ext>
            </a:extLst>
          </p:cNvPr>
          <p:cNvSpPr txBox="1"/>
          <p:nvPr/>
        </p:nvSpPr>
        <p:spPr>
          <a:xfrm>
            <a:off x="807396" y="2865278"/>
            <a:ext cx="1933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PLANIRANI PRIHODI I RASHODI ZA 2023. GODINU</a:t>
            </a:r>
          </a:p>
        </p:txBody>
      </p:sp>
      <p:pic>
        <p:nvPicPr>
          <p:cNvPr id="7" name="Rezervirano mjesto slike 6">
            <a:extLst>
              <a:ext uri="{FF2B5EF4-FFF2-40B4-BE49-F238E27FC236}">
                <a16:creationId xmlns:a16="http://schemas.microsoft.com/office/drawing/2014/main" id="{1C79EB92-81CF-BF7C-69EB-46EE7CAABB4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56" b="17156"/>
          <a:stretch>
            <a:fillRect/>
          </a:stretch>
        </p:blipFill>
        <p:spPr/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5FE9E128-7210-EE05-F867-230DBDE14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644" y="767419"/>
            <a:ext cx="8115230" cy="532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023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601D6CF3-E1DF-E1D0-930F-F3C5D7832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5071" y="1780163"/>
            <a:ext cx="7315200" cy="3817332"/>
          </a:xfrm>
          <a:noFill/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usklađenje planiranih prihoda i primitaka Proračuna prema novoj procjeni obzirom na protek vremena od donošenja I. izmjena i dopuna Proračuna Općine Viškovo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nova procjena rashoda u skladu s novim tekućim potrebama te izmijenjenom dinamikom realizacije prethodno planiranih ulaganja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usklađenje uočenih odstupanja u izvršavanju pojedinih prihoda ili rashoda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donošenje Odluke o raspodjeli rezultata poslovanja ostvarenog u 2022. godini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odustajanje od ranije planiranih dugoročnih zaduženja u 2023. godini uslijed izmijenjene dinamike provedbe projekata te planiranje novog dugoročnog zaduženja za kapitalni projekt „Izgradnja Radne zone </a:t>
            </a:r>
            <a:r>
              <a:rPr lang="hr-HR" sz="1400" spc="-60" dirty="0" err="1">
                <a:latin typeface="Calibri" panose="020F0502020204030204" pitchFamily="34" charset="0"/>
                <a:cs typeface="Calibri" panose="020F0502020204030204" pitchFamily="34" charset="0"/>
              </a:rPr>
              <a:t>Marišćina</a:t>
            </a:r>
            <a:r>
              <a:rPr lang="hr-HR" sz="1400" spc="-60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endParaRPr lang="hr-HR" sz="1400" spc="-6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036E0218-EA17-1DAF-724F-C975AC6C5CC3}"/>
              </a:ext>
            </a:extLst>
          </p:cNvPr>
          <p:cNvSpPr txBox="1"/>
          <p:nvPr/>
        </p:nvSpPr>
        <p:spPr>
          <a:xfrm>
            <a:off x="306038" y="2122934"/>
            <a:ext cx="2796208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endParaRPr lang="pl-PL" b="1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endParaRPr lang="pl-PL" b="1" dirty="0">
              <a:solidFill>
                <a:schemeClr val="bg1"/>
              </a:solidFill>
            </a:endParaRPr>
          </a:p>
          <a:p>
            <a:pPr algn="ctr">
              <a:spcBef>
                <a:spcPts val="1200"/>
              </a:spcBef>
              <a:buClr>
                <a:schemeClr val="accent1"/>
              </a:buClr>
            </a:pPr>
            <a:r>
              <a:rPr lang="pl-PL" b="1" dirty="0">
                <a:solidFill>
                  <a:schemeClr val="bg1"/>
                </a:solidFill>
              </a:rPr>
              <a:t>II. IZMJENE I DOPUNE PRORAČUNA                               ZA  2023. GODINU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Pravokutnik: zaobljeni kutovi 1">
            <a:extLst>
              <a:ext uri="{FF2B5EF4-FFF2-40B4-BE49-F238E27FC236}">
                <a16:creationId xmlns:a16="http://schemas.microsoft.com/office/drawing/2014/main" id="{16AAEF79-BF91-5B57-96AB-BAA5BEAB27B8}"/>
              </a:ext>
            </a:extLst>
          </p:cNvPr>
          <p:cNvSpPr/>
          <p:nvPr/>
        </p:nvSpPr>
        <p:spPr>
          <a:xfrm>
            <a:off x="3855072" y="922948"/>
            <a:ext cx="7315200" cy="461472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RAZLOZI</a:t>
            </a:r>
            <a:r>
              <a:rPr lang="hr-HR" dirty="0"/>
              <a:t> </a:t>
            </a:r>
            <a:r>
              <a:rPr lang="hr-HR" dirty="0">
                <a:solidFill>
                  <a:schemeClr val="tx1"/>
                </a:solidFill>
              </a:rPr>
              <a:t>II. IZMJENA I DOPUNA PRORAČUNA OPĆINE VIŠKOVO </a:t>
            </a:r>
          </a:p>
        </p:txBody>
      </p:sp>
    </p:spTree>
    <p:extLst>
      <p:ext uri="{BB962C8B-B14F-4D97-AF65-F5344CB8AC3E}">
        <p14:creationId xmlns:p14="http://schemas.microsoft.com/office/powerpoint/2010/main" val="33581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34520133-062F-59FC-182A-A9E99BB50204}"/>
              </a:ext>
            </a:extLst>
          </p:cNvPr>
          <p:cNvSpPr txBox="1"/>
          <p:nvPr/>
        </p:nvSpPr>
        <p:spPr>
          <a:xfrm>
            <a:off x="198782" y="884046"/>
            <a:ext cx="3101009" cy="314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r-HR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12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hr-HR" b="1" dirty="0">
                <a:solidFill>
                  <a:schemeClr val="bg1"/>
                </a:solidFill>
              </a:rPr>
              <a:t>ROMJENE                             </a:t>
            </a:r>
            <a:r>
              <a:rPr lang="en-US" b="1" dirty="0">
                <a:solidFill>
                  <a:schemeClr val="bg1"/>
                </a:solidFill>
              </a:rPr>
              <a:t>PRIHODA I </a:t>
            </a:r>
            <a:r>
              <a:rPr lang="hr-HR" b="1" dirty="0">
                <a:solidFill>
                  <a:schemeClr val="bg1"/>
                </a:solidFill>
              </a:rPr>
              <a:t>                         </a:t>
            </a:r>
            <a:r>
              <a:rPr lang="en-US" b="1" dirty="0">
                <a:solidFill>
                  <a:schemeClr val="bg1"/>
                </a:solidFill>
              </a:rPr>
              <a:t>PRIMITAKA</a:t>
            </a:r>
            <a:endParaRPr lang="hr-HR" b="1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Pravokutnik: zaobljeni kutovi 1">
            <a:extLst>
              <a:ext uri="{FF2B5EF4-FFF2-40B4-BE49-F238E27FC236}">
                <a16:creationId xmlns:a16="http://schemas.microsoft.com/office/drawing/2014/main" id="{079BBC41-8D04-A446-79D5-E35EBA9DEA2A}"/>
              </a:ext>
            </a:extLst>
          </p:cNvPr>
          <p:cNvSpPr/>
          <p:nvPr/>
        </p:nvSpPr>
        <p:spPr>
          <a:xfrm>
            <a:off x="3867911" y="781878"/>
            <a:ext cx="7315199" cy="508537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POVEĆANJE / SMANJENJE PO OSNOVNIM SKUPINAMA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FF70770-D92C-61AD-5926-BD19A8AEB1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548965"/>
              </p:ext>
            </p:extLst>
          </p:nvPr>
        </p:nvGraphicFramePr>
        <p:xfrm>
          <a:off x="3867911" y="1640793"/>
          <a:ext cx="7315199" cy="4349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486628" imgH="4028959" progId="Excel.Sheet.12">
                  <p:embed/>
                </p:oleObj>
              </mc:Choice>
              <mc:Fallback>
                <p:oleObj name="Worksheet" r:id="rId2" imgW="7486628" imgH="40289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67911" y="1640793"/>
                        <a:ext cx="7315199" cy="4349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857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id="{62947E1E-C7E3-AB8A-5344-0E68C1149C61}"/>
              </a:ext>
            </a:extLst>
          </p:cNvPr>
          <p:cNvSpPr txBox="1">
            <a:spLocks/>
          </p:cNvSpPr>
          <p:nvPr/>
        </p:nvSpPr>
        <p:spPr>
          <a:xfrm>
            <a:off x="495656" y="1231995"/>
            <a:ext cx="2350094" cy="25281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hr-HR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OBRAZLOŽENJE  II. IZMJENA</a:t>
            </a:r>
          </a:p>
          <a:p>
            <a:pPr algn="ctr" defTabSz="45720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hr-HR" sz="1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PRIHODA I  PRIMITAKA</a:t>
            </a:r>
            <a:endParaRPr lang="en-US" sz="18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E711ABA-8343-D9B6-17F3-60D2EBF6E889}"/>
              </a:ext>
            </a:extLst>
          </p:cNvPr>
          <p:cNvSpPr txBox="1"/>
          <p:nvPr/>
        </p:nvSpPr>
        <p:spPr>
          <a:xfrm>
            <a:off x="3743059" y="1333854"/>
            <a:ext cx="7528845" cy="296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55000"/>
              <a:buFont typeface="Arial" panose="020B0604020202020204" pitchFamily="34" charset="0"/>
              <a:buChar char="•"/>
            </a:pP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usklađenje prihoda od pomoći proračunu iz inozemstva i od subjekata unutar općeg proračuna (za projekte:  Kuća </a:t>
            </a:r>
            <a:r>
              <a:rPr lang="hr-HR" sz="1400" spc="-6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halubajskega</a:t>
            </a: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zvončara, Radna zona </a:t>
            </a:r>
            <a:r>
              <a:rPr lang="hr-HR" sz="1400" spc="-6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Marišićina</a:t>
            </a: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cesta </a:t>
            </a:r>
            <a:r>
              <a:rPr lang="hr-HR" sz="1400" spc="-6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Vozišće-Mavri</a:t>
            </a: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nabavu knjiga za knjižnicu i dr.) </a:t>
            </a:r>
          </a:p>
          <a:p>
            <a:pPr marL="285750" indent="-285750" algn="just">
              <a:lnSpc>
                <a:spcPct val="150000"/>
              </a:lnSpc>
              <a:buClr>
                <a:schemeClr val="accent1"/>
              </a:buClr>
              <a:buSzPct val="55000"/>
              <a:buFont typeface="Arial" panose="020B0604020202020204" pitchFamily="34" charset="0"/>
              <a:buChar char="•"/>
            </a:pP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smanjenje prihoda od imovine te prihoda od upravnih i administrativnih pristojbi, pristojbi po posebnim propisima i naknada ( prihodi od financijske imovine, zakup, vodna naknada i dr.)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55000"/>
              <a:buFont typeface="Arial" panose="020B0604020202020204" pitchFamily="34" charset="0"/>
              <a:buChar char="•"/>
            </a:pP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smanjenje prihoda po posebnim propisima (prihodi od komunalnog doprinosa)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55000"/>
              <a:buFont typeface="Arial" panose="020B0604020202020204" pitchFamily="34" charset="0"/>
              <a:buChar char="•"/>
            </a:pP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smanjenje prihoda od prodaje proizvoda i roba te pruženih usluga i prihoda od donacija od fizičkih osoba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55000"/>
              <a:buFont typeface="Arial" panose="020B0604020202020204" pitchFamily="34" charset="0"/>
              <a:buChar char="•"/>
            </a:pP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povećanje prihoda od kazni, upravnih mjera i ostalih prihoda (kazne od prometnog redarstva)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SzPct val="55000"/>
              <a:buFont typeface="Arial" panose="020B0604020202020204" pitchFamily="34" charset="0"/>
              <a:buChar char="•"/>
            </a:pP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smanjenje prihoda od prodaje </a:t>
            </a:r>
            <a:r>
              <a:rPr lang="hr-HR" sz="1400" spc="-6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neproizvedene</a:t>
            </a: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dugotrajne imovine odnosno zemljišta te smanjenje prihoda od prodaje dugotrajne imovine i to građevinskih platoa u Radnoj zoni </a:t>
            </a:r>
            <a:r>
              <a:rPr lang="hr-HR" sz="1400" spc="-6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Marišćina</a:t>
            </a: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spc="-6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ravokutnik: zaobljeni kutovi 1">
            <a:extLst>
              <a:ext uri="{FF2B5EF4-FFF2-40B4-BE49-F238E27FC236}">
                <a16:creationId xmlns:a16="http://schemas.microsoft.com/office/drawing/2014/main" id="{99E0C7A6-3D4C-5910-6F0A-F6FF6D3BC946}"/>
              </a:ext>
            </a:extLst>
          </p:cNvPr>
          <p:cNvSpPr/>
          <p:nvPr/>
        </p:nvSpPr>
        <p:spPr>
          <a:xfrm>
            <a:off x="3768696" y="820397"/>
            <a:ext cx="7503208" cy="32474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IZMJENE PRIHODA </a:t>
            </a:r>
          </a:p>
        </p:txBody>
      </p:sp>
      <p:sp>
        <p:nvSpPr>
          <p:cNvPr id="5" name="Pravokutnik: zaobljeni kutovi 4">
            <a:extLst>
              <a:ext uri="{FF2B5EF4-FFF2-40B4-BE49-F238E27FC236}">
                <a16:creationId xmlns:a16="http://schemas.microsoft.com/office/drawing/2014/main" id="{A84C7FE9-3EB0-D274-FC32-37B68359E951}"/>
              </a:ext>
            </a:extLst>
          </p:cNvPr>
          <p:cNvSpPr/>
          <p:nvPr/>
        </p:nvSpPr>
        <p:spPr>
          <a:xfrm>
            <a:off x="4003704" y="4369125"/>
            <a:ext cx="7426297" cy="31689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IZMJENE PRIMITAKA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506C327-68A6-0DF4-0809-B7D626FB41F8}"/>
              </a:ext>
            </a:extLst>
          </p:cNvPr>
          <p:cNvSpPr txBox="1"/>
          <p:nvPr/>
        </p:nvSpPr>
        <p:spPr>
          <a:xfrm>
            <a:off x="3785789" y="4686015"/>
            <a:ext cx="7580119" cy="135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1"/>
              </a:buClr>
              <a:buSzPct val="55000"/>
              <a:buFont typeface="Arial" panose="020B0604020202020204" pitchFamily="34" charset="0"/>
              <a:buChar char="•"/>
            </a:pP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tijelo"/>
                <a:cs typeface="Calibri" panose="020F0502020204030204" pitchFamily="34" charset="0"/>
              </a:rPr>
              <a:t>smanjenje primitaka od dugoročnog zaduživanja za investicije koje su zbog dinamike provedbe prebačene iz 2023. godine u 2024. godinu i to: nova škola u Marinićima, novi vrtić i jaslice u Viškovu te modernizacija sustava javne rasvjete u Općini</a:t>
            </a:r>
          </a:p>
          <a:p>
            <a:pPr marL="285750" indent="-285750" algn="just">
              <a:lnSpc>
                <a:spcPct val="150000"/>
              </a:lnSpc>
              <a:buClr>
                <a:schemeClr val="accent1"/>
              </a:buClr>
              <a:buSzPct val="55000"/>
              <a:buFont typeface="Arial" panose="020B0604020202020204" pitchFamily="34" charset="0"/>
              <a:buChar char="•"/>
            </a:pP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tijelo"/>
                <a:cs typeface="Calibri" panose="020F0502020204030204" pitchFamily="34" charset="0"/>
              </a:rPr>
              <a:t>planiranje primitaka od dugoročnog zaduženja za projekt izgradnje Radne zone </a:t>
            </a:r>
            <a:r>
              <a:rPr lang="hr-HR" sz="1400" spc="-6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 tijelo"/>
                <a:cs typeface="Calibri" panose="020F0502020204030204" pitchFamily="34" charset="0"/>
              </a:rPr>
              <a:t>Marišćina</a:t>
            </a:r>
            <a:r>
              <a:rPr lang="hr-HR" sz="1400" spc="-6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tijelo"/>
                <a:cs typeface="Calibri" panose="020F0502020204030204" pitchFamily="34" charset="0"/>
              </a:rPr>
              <a:t> </a:t>
            </a:r>
            <a:endParaRPr lang="en-US" sz="1400" spc="-60" dirty="0">
              <a:solidFill>
                <a:schemeClr val="tx1">
                  <a:lumMod val="65000"/>
                  <a:lumOff val="35000"/>
                </a:schemeClr>
              </a:solidFill>
              <a:latin typeface="Calibri tijelo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6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84071424-D889-8053-9F4E-51CAD2CA7A52}"/>
              </a:ext>
            </a:extLst>
          </p:cNvPr>
          <p:cNvSpPr txBox="1"/>
          <p:nvPr/>
        </p:nvSpPr>
        <p:spPr>
          <a:xfrm>
            <a:off x="914400" y="883188"/>
            <a:ext cx="16105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r-HR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sz="1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1200"/>
              </a:spcBef>
              <a:buClr>
                <a:schemeClr val="accent1"/>
              </a:buClr>
            </a:pPr>
            <a:r>
              <a:rPr lang="hr-HR" b="1" dirty="0">
                <a:solidFill>
                  <a:schemeClr val="bg1"/>
                </a:solidFill>
              </a:rPr>
              <a:t>PROMJENE RASHODA I IZDATAKA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Pravokutnik: zaobljeni kutovi 1">
            <a:extLst>
              <a:ext uri="{FF2B5EF4-FFF2-40B4-BE49-F238E27FC236}">
                <a16:creationId xmlns:a16="http://schemas.microsoft.com/office/drawing/2014/main" id="{A1C59746-A4E2-8621-66AE-9E0A6005E8F1}"/>
              </a:ext>
            </a:extLst>
          </p:cNvPr>
          <p:cNvSpPr/>
          <p:nvPr/>
        </p:nvSpPr>
        <p:spPr>
          <a:xfrm>
            <a:off x="4004785" y="781446"/>
            <a:ext cx="7352575" cy="517515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POVEĆANJE / SMANJENJE PO OSNOVNIM SKUPINAMA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DDD6B56-0EBC-D4F3-60D7-9EF0C552DD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860237"/>
              </p:ext>
            </p:extLst>
          </p:nvPr>
        </p:nvGraphicFramePr>
        <p:xfrm>
          <a:off x="4004785" y="1512606"/>
          <a:ext cx="7352575" cy="441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486628" imgH="3390887" progId="Excel.Sheet.12">
                  <p:embed/>
                </p:oleObj>
              </mc:Choice>
              <mc:Fallback>
                <p:oleObj name="Worksheet" r:id="rId2" imgW="7486628" imgH="33908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04785" y="1512606"/>
                        <a:ext cx="7352575" cy="441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212029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Prilagođeno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FF4F4F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DAD249-BF80-48EF-9AFB-36A11BCDC2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A59D56-2157-4202-9D02-F44E447A2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4F4D41-822D-40F2-A7AC-E4E6CB36CA7A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16c05727-aa75-4e4a-9b5f-8a80a1165891"/>
    <ds:schemaRef ds:uri="http://purl.org/dc/elements/1.1/"/>
    <ds:schemaRef ds:uri="71af3243-3dd4-4a8d-8c0d-dd76da1f02a5"/>
    <ds:schemaRef ds:uri="230e9df3-be65-4c73-a93b-d1236ebd677e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1041</Words>
  <Application>Microsoft Office PowerPoint</Application>
  <PresentationFormat>Široki zaslon</PresentationFormat>
  <Paragraphs>135</Paragraphs>
  <Slides>11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tijelo</vt:lpstr>
      <vt:lpstr>Wingdings 2</vt:lpstr>
      <vt:lpstr>Okvir</vt:lpstr>
      <vt:lpstr>Radni list programa Microsoft Excel</vt:lpstr>
      <vt:lpstr>PowerPoint prezentacija</vt:lpstr>
      <vt:lpstr>PowerPoint prezentacija</vt:lpstr>
      <vt:lpstr>Proračun Općine Viškovo za 2023. godinu u iznosu od 19.762.426 EUR Općinsko vijeće Općine Viškovo donijelo je na 14. sjednici održanoj 15. prosinca 2022. godine.  Proračun  je objavljen na službenim stranicama Općine Viškovo                                                                                 www.opcina-viskovo.hr kao i u „Službenim novinama Općine Viškovo” broj  21/22.  </vt:lpstr>
      <vt:lpstr>  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      OBRAZLOŽENJE  II. IZMJENA RASHODA I IZDATAKA</vt:lpstr>
      <vt:lpstr>KONTAKTI   I  INFORMACIJE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viskovoms365@outlook.com</dc:creator>
  <cp:lastModifiedBy>Eleonora Sokolić Brusić</cp:lastModifiedBy>
  <cp:revision>68</cp:revision>
  <cp:lastPrinted>2023-12-12T12:44:11Z</cp:lastPrinted>
  <dcterms:created xsi:type="dcterms:W3CDTF">2023-08-23T11:59:27Z</dcterms:created>
  <dcterms:modified xsi:type="dcterms:W3CDTF">2023-12-12T12:59:26Z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